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5" r:id="rId6"/>
    <p:sldId id="266" r:id="rId7"/>
    <p:sldId id="263" r:id="rId8"/>
    <p:sldId id="261" r:id="rId9"/>
    <p:sldId id="262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878C-C8F3-4B5E-BA09-57A0E26F9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1BB91-9B1C-4C9F-8FFA-917D3D8E0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0CC79-273E-41C8-8F34-BCA0B8EB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D3B6-532D-407E-B977-8FA7E90F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D277-B5EE-47D1-80A0-5057E937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9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8E62-7E80-42B1-98FB-BFEF36F2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75F3C-2871-4071-BD9B-B19728CF5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E0D4-E112-4CDA-92C5-9FB06C8E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2819-4B71-4E82-8A7A-2B59399E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EE3C0-5A53-4FE4-98B2-787D4E3D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633D0-6484-4430-B2FB-715036423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95BB0-4CEA-4B15-8939-DF354AA94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9400-61B3-4B5C-B5BE-CEAA859B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E3EB7-615A-4575-9BA4-E799DB7F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F2199-AE5C-4432-BF5E-2A4122C1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1E9F-7703-42F9-9D6A-2DE428D8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3ECEB-A0AA-4D13-8357-7119830B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9D70-503A-48CC-B881-79F17D5F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797C-CF53-4E22-A595-CDD3E19E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69B7-B5A9-4166-8A1B-84A3E56F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7815-ECFF-4DD0-BDB0-F8817680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29F0-94C4-434D-9B6C-5A740BF2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D512E-65FB-456F-8D4A-687B480B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153A-0FA8-4F0C-BDF6-874E04E7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7408-0AED-4A65-997C-7F9DC10F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4E3AF-9A8D-4835-80ED-59C96764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00F4-9F08-4D48-8616-D5E144B86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BAAA5-7FFD-429A-8D51-93826865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9136F-5CE2-427F-A84D-BD1CFC23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3ACA-0464-43BD-A429-B7910D83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CE8F5-6F6E-4B20-AD4B-61324B37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0995-FB4A-498A-B9AF-6A30486C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3E72-9518-46BA-A6DD-A23ED72D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F27D9-DFDC-4BFA-A9BE-6CAA11C7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1E997-F1D2-451E-AA32-634E393F9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B4FD3-C5B9-49DF-B267-AD862292B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E59F1-A42A-4865-BD6D-D5088F02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79EAE-C0F2-4C8C-8794-966D1A91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B8A79-199C-454D-8CCC-12B9D7FC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3A18-84DC-4CE7-B54C-DB9EF3E1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B1C29-F983-425B-879E-FF7CECA5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38F57-399C-4DA9-B31C-9A672FED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FF6A0-5A20-4BD4-8376-72987545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BD380-7402-4952-B136-341E37D6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5B2AC-3621-42BB-A5AB-861FC349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CB582-C8B4-49DC-BDE2-D92810A4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BD7E-891A-48B0-94C1-B850732D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2BC2-C7A7-4808-9303-FC5B694B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D83D0-89FD-4474-941D-1784AF95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6ADDA-A6E6-43D6-BDCF-FB328E3F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4985-24AA-43B9-BEB0-76A1A8ED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502FC-C4FA-4FA5-BF33-94D1AD9B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FB03-C879-468F-86F6-4C279310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E466E-97C1-4114-82F6-D38FAA3D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24BE1-8C59-4986-B1ED-1FEFDC5F8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CA4C9-C303-4F9B-83AD-9A35A1CE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288F-6E03-4774-BC89-5F9E019B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C7CC3-7F7E-4636-8B51-EEA1DF65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8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27A63-270C-4720-9E5D-953920CF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800F-4AB7-48B4-A6D7-177790339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8FD0-E11C-41F2-AEAD-088A1AFB8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BB94-2FD3-4EAD-9466-188F81EC1E2A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D0161-2984-482D-B021-D3F60A666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37376-E40C-4660-8490-61CE79B6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7048-3FA2-425B-9370-A23C71C6D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3/34/WP_805A_with_Zeph_on_Altamont_3-70....._-_Flickr_-_drewj1946.jpg/600px-WP_805A_with_Zeph_on_Altamont_3-70....._-_Flickr_-_drewj1946.jpg">
            <a:extLst>
              <a:ext uri="{FF2B5EF4-FFF2-40B4-BE49-F238E27FC236}">
                <a16:creationId xmlns:a16="http://schemas.microsoft.com/office/drawing/2014/main" id="{DD1143D5-F763-474F-9303-FE41AFB8E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 r="26288" b="-1"/>
          <a:stretch/>
        </p:blipFill>
        <p:spPr bwMode="auto">
          <a:xfrm>
            <a:off x="2941937" y="821962"/>
            <a:ext cx="4212625" cy="30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3/34/WP_805A_with_Zeph_on_Altamont_3-70....._-_Flickr_-_drewj1946.jpg/600px-WP_805A_with_Zeph_on_Altamont_3-70....._-_Flickr_-_drewj1946.jpg">
            <a:extLst>
              <a:ext uri="{FF2B5EF4-FFF2-40B4-BE49-F238E27FC236}">
                <a16:creationId xmlns:a16="http://schemas.microsoft.com/office/drawing/2014/main" id="{2EF76251-3CAB-495B-AF7A-5970A1041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4" r="95680" b="-1"/>
          <a:stretch/>
        </p:blipFill>
        <p:spPr bwMode="auto">
          <a:xfrm>
            <a:off x="1780882" y="821963"/>
            <a:ext cx="1419518" cy="30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OUTHERN pacific steam TRAIN DONNER">
            <a:extLst>
              <a:ext uri="{FF2B5EF4-FFF2-40B4-BE49-F238E27FC236}">
                <a16:creationId xmlns:a16="http://schemas.microsoft.com/office/drawing/2014/main" id="{7B933A24-0938-4544-8101-F0A397FB9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6" b="2671"/>
          <a:stretch/>
        </p:blipFill>
        <p:spPr bwMode="auto">
          <a:xfrm>
            <a:off x="1780882" y="3114675"/>
            <a:ext cx="5373680" cy="22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D2B7D-0A68-47EF-824A-85ABDB7A08F3}"/>
              </a:ext>
            </a:extLst>
          </p:cNvPr>
          <p:cNvSpPr txBox="1"/>
          <p:nvPr/>
        </p:nvSpPr>
        <p:spPr>
          <a:xfrm>
            <a:off x="1780882" y="1089214"/>
            <a:ext cx="5469702" cy="4173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2150">
              <a:lnSpc>
                <a:spcPts val="6300"/>
              </a:lnSpc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Alameda</a:t>
            </a:r>
          </a:p>
          <a:p>
            <a:pPr lvl="1" defTabSz="514350">
              <a:lnSpc>
                <a:spcPts val="6300"/>
              </a:lnSpc>
            </a:pPr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County</a:t>
            </a:r>
          </a:p>
          <a:p>
            <a:pPr lvl="1" defTabSz="514350">
              <a:lnSpc>
                <a:spcPts val="6300"/>
              </a:lnSpc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	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Central </a:t>
            </a:r>
          </a:p>
          <a:p>
            <a:pPr defTabSz="692150">
              <a:lnSpc>
                <a:spcPts val="6300"/>
              </a:lnSpc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	 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Railroad </a:t>
            </a:r>
          </a:p>
          <a:p>
            <a:pPr defTabSz="692150">
              <a:lnSpc>
                <a:spcPts val="6300"/>
              </a:lnSpc>
            </a:pP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		  Society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BADB83-729F-44AF-AE7C-8AFDDF45E023}"/>
              </a:ext>
            </a:extLst>
          </p:cNvPr>
          <p:cNvCxnSpPr/>
          <p:nvPr/>
        </p:nvCxnSpPr>
        <p:spPr>
          <a:xfrm>
            <a:off x="1207294" y="1035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DF3C4F-F3E7-478A-9DAA-25D365A63D27}"/>
              </a:ext>
            </a:extLst>
          </p:cNvPr>
          <p:cNvCxnSpPr/>
          <p:nvPr/>
        </p:nvCxnSpPr>
        <p:spPr>
          <a:xfrm>
            <a:off x="6831807" y="10358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FC01B-07EF-4F51-B35C-43B844D5D00D}"/>
              </a:ext>
            </a:extLst>
          </p:cNvPr>
          <p:cNvSpPr/>
          <p:nvPr/>
        </p:nvSpPr>
        <p:spPr>
          <a:xfrm>
            <a:off x="1697831" y="55301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RRoman" panose="00000400000000000000" pitchFamily="2" charset="2"/>
              </a:rPr>
              <a:t>Celebrating the History and Impact of Railroads on Alameda County and California</a:t>
            </a:r>
          </a:p>
        </p:txBody>
      </p:sp>
    </p:spTree>
    <p:extLst>
      <p:ext uri="{BB962C8B-B14F-4D97-AF65-F5344CB8AC3E}">
        <p14:creationId xmlns:p14="http://schemas.microsoft.com/office/powerpoint/2010/main" val="426202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D662529F-4DC8-4A13-AB0E-1AF7FE016F11}"/>
              </a:ext>
            </a:extLst>
          </p:cNvPr>
          <p:cNvSpPr/>
          <p:nvPr/>
        </p:nvSpPr>
        <p:spPr>
          <a:xfrm>
            <a:off x="197900" y="1666875"/>
            <a:ext cx="11748994" cy="2540794"/>
          </a:xfrm>
          <a:prstGeom prst="octagon">
            <a:avLst>
              <a:gd name="adj" fmla="val 20641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EAE4D-C2CC-4838-9FDC-923608AE24E9}"/>
              </a:ext>
            </a:extLst>
          </p:cNvPr>
          <p:cNvSpPr txBox="1"/>
          <p:nvPr/>
        </p:nvSpPr>
        <p:spPr>
          <a:xfrm>
            <a:off x="197899" y="1544583"/>
            <a:ext cx="117489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RailroadRoman" panose="00000400000000000000" pitchFamily="2" charset="2"/>
              </a:rPr>
              <a:t>ACCRS</a:t>
            </a:r>
          </a:p>
          <a:p>
            <a:pPr algn="ctr"/>
            <a:endParaRPr lang="en-US" b="1" dirty="0">
              <a:latin typeface="RailroadRoman" panose="00000400000000000000" pitchFamily="2" charset="2"/>
            </a:endParaRPr>
          </a:p>
          <a:p>
            <a:pPr algn="ctr"/>
            <a:r>
              <a:rPr lang="en-US" sz="2400" b="1" dirty="0">
                <a:latin typeface="RailroadRoman" panose="00000400000000000000" pitchFamily="2" charset="2"/>
              </a:rPr>
              <a:t>Alameda County Central Railroad Society</a:t>
            </a:r>
          </a:p>
          <a:p>
            <a:pPr algn="ctr"/>
            <a:endParaRPr lang="en-US" b="1" dirty="0">
              <a:latin typeface="RailroadRoman" panose="00000400000000000000" pitchFamily="2" charset="2"/>
            </a:endParaRPr>
          </a:p>
        </p:txBody>
      </p:sp>
      <p:pic>
        <p:nvPicPr>
          <p:cNvPr id="1034" name="Picture 10" descr="Image result for steam engine transparent">
            <a:extLst>
              <a:ext uri="{FF2B5EF4-FFF2-40B4-BE49-F238E27FC236}">
                <a16:creationId xmlns:a16="http://schemas.microsoft.com/office/drawing/2014/main" id="{E3CFEAF8-CCD7-43D2-B39C-39EFB901E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"/>
          <a:stretch/>
        </p:blipFill>
        <p:spPr bwMode="auto">
          <a:xfrm>
            <a:off x="136208" y="2109446"/>
            <a:ext cx="2105752" cy="13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iesel railroad engine transparent">
            <a:extLst>
              <a:ext uri="{FF2B5EF4-FFF2-40B4-BE49-F238E27FC236}">
                <a16:creationId xmlns:a16="http://schemas.microsoft.com/office/drawing/2014/main" id="{C8B75159-8824-419A-ADE0-194651D7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4566" y="1925077"/>
            <a:ext cx="2032328" cy="1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9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D662529F-4DC8-4A13-AB0E-1AF7FE016F11}"/>
              </a:ext>
            </a:extLst>
          </p:cNvPr>
          <p:cNvSpPr/>
          <p:nvPr/>
        </p:nvSpPr>
        <p:spPr>
          <a:xfrm>
            <a:off x="197900" y="950119"/>
            <a:ext cx="11748994" cy="2765438"/>
          </a:xfrm>
          <a:prstGeom prst="octagon">
            <a:avLst>
              <a:gd name="adj" fmla="val 22112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EAE4D-C2CC-4838-9FDC-923608AE24E9}"/>
              </a:ext>
            </a:extLst>
          </p:cNvPr>
          <p:cNvSpPr txBox="1"/>
          <p:nvPr/>
        </p:nvSpPr>
        <p:spPr>
          <a:xfrm>
            <a:off x="197899" y="651545"/>
            <a:ext cx="117489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dirty="0">
                <a:latin typeface="Arial Black" panose="020B0A04020102020204" pitchFamily="34" charset="0"/>
              </a:rPr>
              <a:t>ACCRS</a:t>
            </a:r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Alameda County Central Railroad Society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034" name="Picture 10" descr="Image result for steam engine transparent">
            <a:extLst>
              <a:ext uri="{FF2B5EF4-FFF2-40B4-BE49-F238E27FC236}">
                <a16:creationId xmlns:a16="http://schemas.microsoft.com/office/drawing/2014/main" id="{E3CFEAF8-CCD7-43D2-B39C-39EFB901E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6"/>
          <a:stretch/>
        </p:blipFill>
        <p:spPr bwMode="auto">
          <a:xfrm>
            <a:off x="136208" y="1581886"/>
            <a:ext cx="2105752" cy="13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iesel railroad engine transparent">
            <a:extLst>
              <a:ext uri="{FF2B5EF4-FFF2-40B4-BE49-F238E27FC236}">
                <a16:creationId xmlns:a16="http://schemas.microsoft.com/office/drawing/2014/main" id="{C8B75159-8824-419A-ADE0-194651D7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4566" y="1397517"/>
            <a:ext cx="2032328" cy="15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8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3/34/WP_805A_with_Zeph_on_Altamont_3-70....._-_Flickr_-_drewj1946.jpg/600px-WP_805A_with_Zeph_on_Altamont_3-70....._-_Flickr_-_drewj1946.jpg">
            <a:extLst>
              <a:ext uri="{FF2B5EF4-FFF2-40B4-BE49-F238E27FC236}">
                <a16:creationId xmlns:a16="http://schemas.microsoft.com/office/drawing/2014/main" id="{DD1143D5-F763-474F-9303-FE41AFB8E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37798" r="32308" b="-1"/>
          <a:stretch/>
        </p:blipFill>
        <p:spPr bwMode="auto">
          <a:xfrm>
            <a:off x="1780879" y="976377"/>
            <a:ext cx="5380160" cy="36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outhern pacific daylight">
            <a:extLst>
              <a:ext uri="{FF2B5EF4-FFF2-40B4-BE49-F238E27FC236}">
                <a16:creationId xmlns:a16="http://schemas.microsoft.com/office/drawing/2014/main" id="{4F93A9DD-8C40-4577-8783-641CCCCE0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0" r="4207" b="22883"/>
          <a:stretch/>
        </p:blipFill>
        <p:spPr bwMode="auto">
          <a:xfrm flipH="1">
            <a:off x="1780879" y="3073887"/>
            <a:ext cx="5380160" cy="26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3/34/WP_805A_with_Zeph_on_Altamont_3-70....._-_Flickr_-_drewj1946.jpg/600px-WP_805A_with_Zeph_on_Altamont_3-70....._-_Flickr_-_drewj1946.jpg">
            <a:extLst>
              <a:ext uri="{FF2B5EF4-FFF2-40B4-BE49-F238E27FC236}">
                <a16:creationId xmlns:a16="http://schemas.microsoft.com/office/drawing/2014/main" id="{792F3FD3-B32A-4E2F-A05E-85EB855BD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t="70001" r="31353" b="18232"/>
          <a:stretch/>
        </p:blipFill>
        <p:spPr bwMode="auto">
          <a:xfrm>
            <a:off x="4485500" y="2867196"/>
            <a:ext cx="2663361" cy="5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D2B7D-0A68-47EF-824A-85ABDB7A08F3}"/>
              </a:ext>
            </a:extLst>
          </p:cNvPr>
          <p:cNvSpPr txBox="1"/>
          <p:nvPr/>
        </p:nvSpPr>
        <p:spPr>
          <a:xfrm>
            <a:off x="1842665" y="1161535"/>
            <a:ext cx="8767144" cy="4452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68325">
              <a:lnSpc>
                <a:spcPts val="6800"/>
              </a:lnSpc>
            </a:pPr>
            <a:r>
              <a:rPr lang="en-US" sz="7200" b="1" dirty="0">
                <a:solidFill>
                  <a:schemeClr val="bg1"/>
                </a:solidFill>
                <a:latin typeface="RRRoman" panose="00000400000000000000" pitchFamily="2" charset="2"/>
              </a:rPr>
              <a:t>Alameda</a:t>
            </a:r>
          </a:p>
          <a:p>
            <a:pPr defTabSz="568325">
              <a:lnSpc>
                <a:spcPts val="6800"/>
              </a:lnSpc>
            </a:pPr>
            <a:r>
              <a:rPr lang="en-US" sz="7200" b="1" dirty="0">
                <a:solidFill>
                  <a:schemeClr val="bg1"/>
                </a:solidFill>
                <a:latin typeface="RRRoman" panose="00000400000000000000" pitchFamily="2" charset="2"/>
              </a:rPr>
              <a:t>	Central </a:t>
            </a:r>
          </a:p>
          <a:p>
            <a:pPr defTabSz="568325">
              <a:lnSpc>
                <a:spcPts val="6800"/>
              </a:lnSpc>
            </a:pPr>
            <a:r>
              <a:rPr lang="en-US" sz="7200" b="1" dirty="0">
                <a:solidFill>
                  <a:schemeClr val="bg1"/>
                </a:solidFill>
                <a:latin typeface="RRRoman" panose="00000400000000000000" pitchFamily="2" charset="2"/>
              </a:rPr>
              <a:t>		Central</a:t>
            </a:r>
          </a:p>
          <a:p>
            <a:pPr defTabSz="568325">
              <a:lnSpc>
                <a:spcPts val="6800"/>
              </a:lnSpc>
            </a:pPr>
            <a:r>
              <a:rPr lang="en-US" sz="7200" b="1" dirty="0">
                <a:solidFill>
                  <a:schemeClr val="bg1"/>
                </a:solidFill>
                <a:latin typeface="RRRoman" panose="00000400000000000000" pitchFamily="2" charset="2"/>
              </a:rPr>
              <a:t>			Railroad </a:t>
            </a:r>
          </a:p>
          <a:p>
            <a:pPr defTabSz="568325">
              <a:lnSpc>
                <a:spcPts val="6800"/>
              </a:lnSpc>
            </a:pPr>
            <a:r>
              <a:rPr lang="en-US" sz="7200" b="1" dirty="0">
                <a:solidFill>
                  <a:schemeClr val="bg1"/>
                </a:solidFill>
                <a:latin typeface="RRRoman" panose="00000400000000000000" pitchFamily="2" charset="2"/>
              </a:rPr>
              <a:t>				Society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07D1C-F2D9-4303-B567-AF0B294C55BC}"/>
              </a:ext>
            </a:extLst>
          </p:cNvPr>
          <p:cNvSpPr txBox="1"/>
          <p:nvPr/>
        </p:nvSpPr>
        <p:spPr>
          <a:xfrm>
            <a:off x="1742303" y="5718490"/>
            <a:ext cx="541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RRoman" panose="00000400000000000000" pitchFamily="2" charset="2"/>
              </a:rPr>
              <a:t>Celebrating the History and Impact of Railroads on Alameda County and California</a:t>
            </a:r>
          </a:p>
        </p:txBody>
      </p:sp>
    </p:spTree>
    <p:extLst>
      <p:ext uri="{BB962C8B-B14F-4D97-AF65-F5344CB8AC3E}">
        <p14:creationId xmlns:p14="http://schemas.microsoft.com/office/powerpoint/2010/main" val="320361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0" y="629614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94E4A0-4797-4725-9E67-90C19B4410D2}"/>
              </a:ext>
            </a:extLst>
          </p:cNvPr>
          <p:cNvSpPr/>
          <p:nvPr/>
        </p:nvSpPr>
        <p:spPr>
          <a:xfrm>
            <a:off x="1204500" y="629614"/>
            <a:ext cx="9241608" cy="5939678"/>
          </a:xfrm>
          <a:prstGeom prst="rect">
            <a:avLst/>
          </a:prstGeom>
          <a:solidFill>
            <a:srgbClr val="FFFFFF">
              <a:alpha val="4705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466713" y="1775885"/>
            <a:ext cx="8777501" cy="44525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Alameda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	County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		Central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			Railroad 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				Society</a:t>
            </a:r>
          </a:p>
        </p:txBody>
      </p:sp>
    </p:spTree>
    <p:extLst>
      <p:ext uri="{BB962C8B-B14F-4D97-AF65-F5344CB8AC3E}">
        <p14:creationId xmlns:p14="http://schemas.microsoft.com/office/powerpoint/2010/main" val="36221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0" y="629614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94E4A0-4797-4725-9E67-90C19B4410D2}"/>
              </a:ext>
            </a:extLst>
          </p:cNvPr>
          <p:cNvSpPr/>
          <p:nvPr/>
        </p:nvSpPr>
        <p:spPr>
          <a:xfrm>
            <a:off x="1204500" y="629614"/>
            <a:ext cx="9241608" cy="5939678"/>
          </a:xfrm>
          <a:prstGeom prst="rect">
            <a:avLst/>
          </a:prstGeom>
          <a:solidFill>
            <a:srgbClr val="FFFFFF">
              <a:alpha val="4705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204500" y="1775885"/>
            <a:ext cx="9113181" cy="49091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511175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Alameda</a:t>
            </a:r>
          </a:p>
          <a:p>
            <a:pPr algn="ctr" defTabSz="511175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County</a:t>
            </a:r>
          </a:p>
          <a:p>
            <a:pPr algn="ctr" defTabSz="511175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Central</a:t>
            </a:r>
          </a:p>
          <a:p>
            <a:pPr algn="ctr" defTabSz="511175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Railroad Society</a:t>
            </a:r>
          </a:p>
        </p:txBody>
      </p:sp>
    </p:spTree>
    <p:extLst>
      <p:ext uri="{BB962C8B-B14F-4D97-AF65-F5344CB8AC3E}">
        <p14:creationId xmlns:p14="http://schemas.microsoft.com/office/powerpoint/2010/main" val="204615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0" y="629614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94E4A0-4797-4725-9E67-90C19B4410D2}"/>
              </a:ext>
            </a:extLst>
          </p:cNvPr>
          <p:cNvSpPr/>
          <p:nvPr/>
        </p:nvSpPr>
        <p:spPr>
          <a:xfrm>
            <a:off x="1204500" y="629614"/>
            <a:ext cx="9241608" cy="5939678"/>
          </a:xfrm>
          <a:prstGeom prst="rect">
            <a:avLst/>
          </a:prstGeom>
          <a:solidFill>
            <a:srgbClr val="FFFFFF">
              <a:alpha val="4705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332927" y="2175934"/>
            <a:ext cx="9113181" cy="30758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857250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Alameda County</a:t>
            </a:r>
          </a:p>
          <a:p>
            <a:pPr algn="ctr" defTabSz="857250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Central</a:t>
            </a:r>
          </a:p>
          <a:p>
            <a:pPr algn="ctr" defTabSz="857250">
              <a:lnSpc>
                <a:spcPts val="7500"/>
              </a:lnSpc>
            </a:pPr>
            <a:r>
              <a:rPr lang="en-US" sz="10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Railroad Society</a:t>
            </a:r>
          </a:p>
        </p:txBody>
      </p:sp>
    </p:spTree>
    <p:extLst>
      <p:ext uri="{BB962C8B-B14F-4D97-AF65-F5344CB8AC3E}">
        <p14:creationId xmlns:p14="http://schemas.microsoft.com/office/powerpoint/2010/main" val="408532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0" y="629614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94E4A0-4797-4725-9E67-90C19B4410D2}"/>
              </a:ext>
            </a:extLst>
          </p:cNvPr>
          <p:cNvSpPr/>
          <p:nvPr/>
        </p:nvSpPr>
        <p:spPr>
          <a:xfrm>
            <a:off x="1204500" y="629614"/>
            <a:ext cx="9241608" cy="5939678"/>
          </a:xfrm>
          <a:prstGeom prst="rect">
            <a:avLst/>
          </a:prstGeom>
          <a:solidFill>
            <a:srgbClr val="FFFFFF">
              <a:alpha val="4705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297207" y="3090341"/>
            <a:ext cx="9113181" cy="29777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857250">
              <a:lnSpc>
                <a:spcPts val="7500"/>
              </a:lnSpc>
            </a:pPr>
            <a:r>
              <a:rPr lang="en-US" sz="24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ACCRS</a:t>
            </a:r>
          </a:p>
          <a:p>
            <a:pPr algn="ctr" defTabSz="857250">
              <a:lnSpc>
                <a:spcPts val="7500"/>
              </a:lnSpc>
            </a:pPr>
            <a:r>
              <a:rPr lang="en-US" sz="66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Alameda County Central</a:t>
            </a:r>
          </a:p>
          <a:p>
            <a:pPr algn="ctr" defTabSz="857250">
              <a:lnSpc>
                <a:spcPts val="7500"/>
              </a:lnSpc>
            </a:pPr>
            <a:r>
              <a:rPr lang="en-US" sz="66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Railroad Society</a:t>
            </a:r>
          </a:p>
        </p:txBody>
      </p:sp>
    </p:spTree>
    <p:extLst>
      <p:ext uri="{BB962C8B-B14F-4D97-AF65-F5344CB8AC3E}">
        <p14:creationId xmlns:p14="http://schemas.microsoft.com/office/powerpoint/2010/main" val="295752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0" y="629614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466713" y="1775885"/>
            <a:ext cx="8777501" cy="44525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RRRoman" panose="00000400000000000000" pitchFamily="2" charset="2"/>
              </a:rPr>
              <a:t>Alameda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RRRoman" panose="00000400000000000000" pitchFamily="2" charset="2"/>
              </a:rPr>
              <a:t>	County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RRRoman" panose="00000400000000000000" pitchFamily="2" charset="2"/>
              </a:rPr>
              <a:t>		Central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RRRoman" panose="00000400000000000000" pitchFamily="2" charset="2"/>
              </a:rPr>
              <a:t>			Railroad </a:t>
            </a:r>
          </a:p>
          <a:p>
            <a:pPr defTabSz="511175">
              <a:lnSpc>
                <a:spcPts val="6800"/>
              </a:lnSpc>
            </a:pPr>
            <a:r>
              <a:rPr lang="en-US" sz="8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RRRoman" panose="00000400000000000000" pitchFamily="2" charset="2"/>
              </a:rPr>
              <a:t>				Society</a:t>
            </a:r>
          </a:p>
        </p:txBody>
      </p:sp>
    </p:spTree>
    <p:extLst>
      <p:ext uri="{BB962C8B-B14F-4D97-AF65-F5344CB8AC3E}">
        <p14:creationId xmlns:p14="http://schemas.microsoft.com/office/powerpoint/2010/main" val="47012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5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1" y="552030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186522" y="1853469"/>
            <a:ext cx="8777501" cy="44525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ALAMEDA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COUNTY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CENTRAL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RAILROAD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7579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stamp us trains">
            <a:extLst>
              <a:ext uri="{FF2B5EF4-FFF2-40B4-BE49-F238E27FC236}">
                <a16:creationId xmlns:a16="http://schemas.microsoft.com/office/drawing/2014/main" id="{54ED6DF1-3D7F-4B5A-AAC4-FF5AA523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553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1" y="552030"/>
            <a:ext cx="9241608" cy="59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524C72-D890-424F-B76A-0F8DDC663F2F}"/>
              </a:ext>
            </a:extLst>
          </p:cNvPr>
          <p:cNvSpPr/>
          <p:nvPr/>
        </p:nvSpPr>
        <p:spPr>
          <a:xfrm>
            <a:off x="1186522" y="1853469"/>
            <a:ext cx="8777501" cy="44525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ALAMEDA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CENTRAL </a:t>
            </a:r>
            <a:r>
              <a:rPr lang="en-US" sz="7000" b="1" dirty="0" err="1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cOAST</a:t>
            </a:r>
            <a:endParaRPr lang="en-US" sz="7000" b="1" dirty="0">
              <a:ln w="25400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RRRoman" panose="00000400000000000000" pitchFamily="2" charset="2"/>
            </a:endParaRP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RAILROAD</a:t>
            </a:r>
          </a:p>
          <a:p>
            <a:pPr algn="ctr" defTabSz="511175">
              <a:lnSpc>
                <a:spcPts val="6800"/>
              </a:lnSpc>
            </a:pPr>
            <a:r>
              <a:rPr lang="en-US" sz="7000" b="1" dirty="0">
                <a:ln w="254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RRRoman" panose="00000400000000000000" pitchFamily="2" charset="2"/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207437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68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RailroadRoman</vt:lpstr>
      <vt:lpstr>RRRoman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Edholm</dc:creator>
  <cp:lastModifiedBy>Phil Edholm</cp:lastModifiedBy>
  <cp:revision>15</cp:revision>
  <dcterms:created xsi:type="dcterms:W3CDTF">2018-04-03T03:02:31Z</dcterms:created>
  <dcterms:modified xsi:type="dcterms:W3CDTF">2018-05-24T01:13:55Z</dcterms:modified>
</cp:coreProperties>
</file>