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6" r:id="rId2"/>
    <p:sldId id="257" r:id="rId3"/>
    <p:sldId id="260" r:id="rId4"/>
    <p:sldId id="258" r:id="rId5"/>
    <p:sldId id="275" r:id="rId6"/>
    <p:sldId id="259" r:id="rId7"/>
    <p:sldId id="261" r:id="rId8"/>
    <p:sldId id="274" r:id="rId9"/>
    <p:sldId id="262" r:id="rId10"/>
    <p:sldId id="264" r:id="rId11"/>
    <p:sldId id="263" r:id="rId12"/>
    <p:sldId id="265" r:id="rId13"/>
    <p:sldId id="266" r:id="rId14"/>
    <p:sldId id="267" r:id="rId15"/>
    <p:sldId id="268" r:id="rId16"/>
    <p:sldId id="269" r:id="rId17"/>
    <p:sldId id="272" r:id="rId18"/>
    <p:sldId id="273" r:id="rId19"/>
    <p:sldId id="276" r:id="rId20"/>
    <p:sldId id="27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1E300"/>
    <a:srgbClr val="FFC41C"/>
    <a:srgbClr val="FFE200"/>
    <a:srgbClr val="FDBC0F"/>
    <a:srgbClr val="EEB200"/>
    <a:srgbClr val="E2A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542"/>
    <p:restoredTop sz="94654"/>
  </p:normalViewPr>
  <p:slideViewPr>
    <p:cSldViewPr snapToGrid="0" snapToObjects="1">
      <p:cViewPr varScale="1">
        <p:scale>
          <a:sx n="93" d="100"/>
          <a:sy n="93" d="100"/>
        </p:scale>
        <p:origin x="232" y="336"/>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5E5603-9B88-3A4D-BE34-4155FD7C764D}" type="datetimeFigureOut">
              <a:rPr lang="en-US" smtClean="0"/>
              <a:t>9/29/20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CA88C2-249C-954E-8C7E-09665046A131}" type="slidenum">
              <a:rPr lang="en-US" smtClean="0"/>
              <a:t>‹#›</a:t>
            </a:fld>
            <a:endParaRPr lang="en-US"/>
          </a:p>
        </p:txBody>
      </p:sp>
    </p:spTree>
    <p:extLst>
      <p:ext uri="{BB962C8B-B14F-4D97-AF65-F5344CB8AC3E}">
        <p14:creationId xmlns:p14="http://schemas.microsoft.com/office/powerpoint/2010/main" val="1896115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One circuit breaker per block </a:t>
            </a:r>
          </a:p>
          <a:p>
            <a:r>
              <a:rPr lang="en-US" dirty="0"/>
              <a:t>2.  One dcc detector per block and one for each switch so programming will lock the switch if a train is in the block the switch can't be thrown</a:t>
            </a:r>
          </a:p>
          <a:p>
            <a:endParaRPr lang="en-US" dirty="0"/>
          </a:p>
        </p:txBody>
      </p:sp>
      <p:sp>
        <p:nvSpPr>
          <p:cNvPr id="4" name="Slide Number Placeholder 3"/>
          <p:cNvSpPr>
            <a:spLocks noGrp="1"/>
          </p:cNvSpPr>
          <p:nvPr>
            <p:ph type="sldNum" sz="quarter" idx="5"/>
          </p:nvPr>
        </p:nvSpPr>
        <p:spPr/>
        <p:txBody>
          <a:bodyPr/>
          <a:lstStyle/>
          <a:p>
            <a:fld id="{F6CA88C2-249C-954E-8C7E-09665046A131}" type="slidenum">
              <a:rPr lang="en-US" smtClean="0"/>
              <a:t>2</a:t>
            </a:fld>
            <a:endParaRPr lang="en-US"/>
          </a:p>
        </p:txBody>
      </p:sp>
    </p:spTree>
    <p:extLst>
      <p:ext uri="{BB962C8B-B14F-4D97-AF65-F5344CB8AC3E}">
        <p14:creationId xmlns:p14="http://schemas.microsoft.com/office/powerpoint/2010/main" val="2200493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The left hand switch machine wiring only allows the machine to be thrown by the dispatcher</a:t>
            </a:r>
          </a:p>
          <a:p>
            <a:r>
              <a:rPr lang="en-US" dirty="0"/>
              <a:t>2.  The right hand switch machine wiring allows for dispatcher or local control</a:t>
            </a:r>
          </a:p>
          <a:p>
            <a:r>
              <a:rPr lang="en-US" dirty="0"/>
              <a:t>2A  The LED is only on when the switch is under local control and the led would be at the local controls</a:t>
            </a:r>
          </a:p>
          <a:p>
            <a:r>
              <a:rPr lang="en-US" dirty="0"/>
              <a:t>2B The LED is an optional future and is not needed for operation</a:t>
            </a:r>
          </a:p>
          <a:p>
            <a:r>
              <a:rPr lang="en-US" dirty="0"/>
              <a:t>2C. A quick wiring idea to get started is use the right side wiring diagram but leave off the LED circuit and the (N) normal and (R) reverse wires to the DOUT card, but connect the (LC) local control to power supply ground</a:t>
            </a:r>
          </a:p>
          <a:p>
            <a:r>
              <a:rPr lang="en-US" dirty="0"/>
              <a:t>2D. The N and R wires can be connected to the DOUT card at a later time and the LC wire moved to the DOUT card at that time</a:t>
            </a:r>
          </a:p>
          <a:p>
            <a:r>
              <a:rPr lang="en-US" dirty="0"/>
              <a:t> </a:t>
            </a:r>
          </a:p>
        </p:txBody>
      </p:sp>
      <p:sp>
        <p:nvSpPr>
          <p:cNvPr id="4" name="Slide Number Placeholder 3"/>
          <p:cNvSpPr>
            <a:spLocks noGrp="1"/>
          </p:cNvSpPr>
          <p:nvPr>
            <p:ph type="sldNum" sz="quarter" idx="5"/>
          </p:nvPr>
        </p:nvSpPr>
        <p:spPr/>
        <p:txBody>
          <a:bodyPr/>
          <a:lstStyle/>
          <a:p>
            <a:fld id="{F6CA88C2-249C-954E-8C7E-09665046A131}" type="slidenum">
              <a:rPr lang="en-US" smtClean="0"/>
              <a:t>3</a:t>
            </a:fld>
            <a:endParaRPr lang="en-US"/>
          </a:p>
        </p:txBody>
      </p:sp>
    </p:spTree>
    <p:extLst>
      <p:ext uri="{BB962C8B-B14F-4D97-AF65-F5344CB8AC3E}">
        <p14:creationId xmlns:p14="http://schemas.microsoft.com/office/powerpoint/2010/main" val="3341954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The LED is at track side and you will need one to show in each direction</a:t>
            </a:r>
          </a:p>
          <a:p>
            <a:r>
              <a:rPr lang="en-US" dirty="0"/>
              <a:t>2.  the 5 volt line continues to every switch machine and can be used for other purposes if needed</a:t>
            </a:r>
          </a:p>
          <a:p>
            <a:r>
              <a:rPr lang="en-US" dirty="0"/>
              <a:t>3.  The wiring diagram shown here is what we are using now on most of the layout</a:t>
            </a:r>
          </a:p>
        </p:txBody>
      </p:sp>
      <p:sp>
        <p:nvSpPr>
          <p:cNvPr id="4" name="Slide Number Placeholder 3"/>
          <p:cNvSpPr>
            <a:spLocks noGrp="1"/>
          </p:cNvSpPr>
          <p:nvPr>
            <p:ph type="sldNum" sz="quarter" idx="5"/>
          </p:nvPr>
        </p:nvSpPr>
        <p:spPr/>
        <p:txBody>
          <a:bodyPr/>
          <a:lstStyle/>
          <a:p>
            <a:fld id="{F6CA88C2-249C-954E-8C7E-09665046A131}" type="slidenum">
              <a:rPr lang="en-US" smtClean="0"/>
              <a:t>4</a:t>
            </a:fld>
            <a:endParaRPr lang="en-US"/>
          </a:p>
        </p:txBody>
      </p:sp>
    </p:spTree>
    <p:extLst>
      <p:ext uri="{BB962C8B-B14F-4D97-AF65-F5344CB8AC3E}">
        <p14:creationId xmlns:p14="http://schemas.microsoft.com/office/powerpoint/2010/main" val="1986557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All Black and Red wires are existing wires on the layout</a:t>
            </a:r>
          </a:p>
          <a:p>
            <a:r>
              <a:rPr lang="en-US" dirty="0"/>
              <a:t>A.  The wires will become the DC track bus from each block to the      district panel and will terminate at the DC-DCC block relay</a:t>
            </a:r>
          </a:p>
          <a:p>
            <a:r>
              <a:rPr lang="en-US" dirty="0"/>
              <a:t>B.   The 10 Amp DCC booster will also terminate at the DC-DCC block relay ( orange &amp; black wire )</a:t>
            </a:r>
          </a:p>
          <a:p>
            <a:r>
              <a:rPr lang="en-US" dirty="0"/>
              <a:t>2.   DCC Block Circuit Breakers will be attached to the positive lead from each block ( red Wire ) and then to the track</a:t>
            </a:r>
          </a:p>
          <a:p>
            <a:r>
              <a:rPr lang="en-US" dirty="0"/>
              <a:t>3.   </a:t>
            </a:r>
          </a:p>
        </p:txBody>
      </p:sp>
      <p:sp>
        <p:nvSpPr>
          <p:cNvPr id="4" name="Slide Number Placeholder 3"/>
          <p:cNvSpPr>
            <a:spLocks noGrp="1"/>
          </p:cNvSpPr>
          <p:nvPr>
            <p:ph type="sldNum" sz="quarter" idx="5"/>
          </p:nvPr>
        </p:nvSpPr>
        <p:spPr/>
        <p:txBody>
          <a:bodyPr/>
          <a:lstStyle/>
          <a:p>
            <a:fld id="{F6CA88C2-249C-954E-8C7E-09665046A131}" type="slidenum">
              <a:rPr lang="en-US" smtClean="0"/>
              <a:t>5</a:t>
            </a:fld>
            <a:endParaRPr lang="en-US"/>
          </a:p>
        </p:txBody>
      </p:sp>
    </p:spTree>
    <p:extLst>
      <p:ext uri="{BB962C8B-B14F-4D97-AF65-F5344CB8AC3E}">
        <p14:creationId xmlns:p14="http://schemas.microsoft.com/office/powerpoint/2010/main" val="317085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The computer monitor track diagram would be like slide # 8</a:t>
            </a:r>
          </a:p>
          <a:p>
            <a:r>
              <a:rPr lang="en-US" dirty="0"/>
              <a:t>2.  The RS323 to RS485 may not be needed depending on the computer that is used for control</a:t>
            </a:r>
          </a:p>
          <a:p>
            <a:r>
              <a:rPr lang="en-US" dirty="0"/>
              <a:t>3.  DIN and DOUT cards have 32 connection points per card</a:t>
            </a:r>
          </a:p>
        </p:txBody>
      </p:sp>
      <p:sp>
        <p:nvSpPr>
          <p:cNvPr id="4" name="Slide Number Placeholder 3"/>
          <p:cNvSpPr>
            <a:spLocks noGrp="1"/>
          </p:cNvSpPr>
          <p:nvPr>
            <p:ph type="sldNum" sz="quarter" idx="5"/>
          </p:nvPr>
        </p:nvSpPr>
        <p:spPr/>
        <p:txBody>
          <a:bodyPr/>
          <a:lstStyle/>
          <a:p>
            <a:fld id="{F6CA88C2-249C-954E-8C7E-09665046A131}" type="slidenum">
              <a:rPr lang="en-US" smtClean="0"/>
              <a:t>6</a:t>
            </a:fld>
            <a:endParaRPr lang="en-US"/>
          </a:p>
        </p:txBody>
      </p:sp>
    </p:spTree>
    <p:extLst>
      <p:ext uri="{BB962C8B-B14F-4D97-AF65-F5344CB8AC3E}">
        <p14:creationId xmlns:p14="http://schemas.microsoft.com/office/powerpoint/2010/main" val="16489312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CA88C2-249C-954E-8C7E-09665046A131}" type="slidenum">
              <a:rPr lang="en-US" smtClean="0"/>
              <a:t>12</a:t>
            </a:fld>
            <a:endParaRPr lang="en-US"/>
          </a:p>
        </p:txBody>
      </p:sp>
    </p:spTree>
    <p:extLst>
      <p:ext uri="{BB962C8B-B14F-4D97-AF65-F5344CB8AC3E}">
        <p14:creationId xmlns:p14="http://schemas.microsoft.com/office/powerpoint/2010/main" val="25334597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CA88C2-249C-954E-8C7E-09665046A131}" type="slidenum">
              <a:rPr lang="en-US" smtClean="0"/>
              <a:t>15</a:t>
            </a:fld>
            <a:endParaRPr lang="en-US"/>
          </a:p>
        </p:txBody>
      </p:sp>
    </p:spTree>
    <p:extLst>
      <p:ext uri="{BB962C8B-B14F-4D97-AF65-F5344CB8AC3E}">
        <p14:creationId xmlns:p14="http://schemas.microsoft.com/office/powerpoint/2010/main" val="10869873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CA88C2-249C-954E-8C7E-09665046A131}" type="slidenum">
              <a:rPr lang="en-US" smtClean="0"/>
              <a:t>19</a:t>
            </a:fld>
            <a:endParaRPr lang="en-US"/>
          </a:p>
        </p:txBody>
      </p:sp>
    </p:spTree>
    <p:extLst>
      <p:ext uri="{BB962C8B-B14F-4D97-AF65-F5344CB8AC3E}">
        <p14:creationId xmlns:p14="http://schemas.microsoft.com/office/powerpoint/2010/main" val="4157159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30028-C2F3-ED48-96C6-48C83D4B41F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6CE6914-0E8D-4E48-97CE-7BA54DAF2C7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05632CD-6CC4-6143-A49E-842B27C86DAB}"/>
              </a:ext>
            </a:extLst>
          </p:cNvPr>
          <p:cNvSpPr>
            <a:spLocks noGrp="1"/>
          </p:cNvSpPr>
          <p:nvPr>
            <p:ph type="dt" sz="half" idx="10"/>
          </p:nvPr>
        </p:nvSpPr>
        <p:spPr/>
        <p:txBody>
          <a:bodyPr/>
          <a:lstStyle/>
          <a:p>
            <a:fld id="{86DD628E-312A-654D-BADD-EC7C316117E5}" type="datetimeFigureOut">
              <a:rPr lang="en-US" smtClean="0"/>
              <a:t>9/29/20</a:t>
            </a:fld>
            <a:endParaRPr lang="en-US"/>
          </a:p>
        </p:txBody>
      </p:sp>
      <p:sp>
        <p:nvSpPr>
          <p:cNvPr id="5" name="Footer Placeholder 4">
            <a:extLst>
              <a:ext uri="{FF2B5EF4-FFF2-40B4-BE49-F238E27FC236}">
                <a16:creationId xmlns:a16="http://schemas.microsoft.com/office/drawing/2014/main" id="{AF0C7D3A-F23A-F746-BA47-3D3C2AA595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EF24B5-CA67-F24F-AF56-A10345B848E5}"/>
              </a:ext>
            </a:extLst>
          </p:cNvPr>
          <p:cNvSpPr>
            <a:spLocks noGrp="1"/>
          </p:cNvSpPr>
          <p:nvPr>
            <p:ph type="sldNum" sz="quarter" idx="12"/>
          </p:nvPr>
        </p:nvSpPr>
        <p:spPr/>
        <p:txBody>
          <a:bodyPr/>
          <a:lstStyle/>
          <a:p>
            <a:fld id="{B8ADFAA8-7A72-FC41-B87D-06FBEBBBEE0F}" type="slidenum">
              <a:rPr lang="en-US" smtClean="0"/>
              <a:t>‹#›</a:t>
            </a:fld>
            <a:endParaRPr lang="en-US"/>
          </a:p>
        </p:txBody>
      </p:sp>
    </p:spTree>
    <p:extLst>
      <p:ext uri="{BB962C8B-B14F-4D97-AF65-F5344CB8AC3E}">
        <p14:creationId xmlns:p14="http://schemas.microsoft.com/office/powerpoint/2010/main" val="3197559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62FC92-1E78-6441-AD92-CED37C222F6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518BF3-EE7E-9B4D-A92A-517007730EF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21F3EB-353E-DF4F-8F7F-C7F336C76812}"/>
              </a:ext>
            </a:extLst>
          </p:cNvPr>
          <p:cNvSpPr>
            <a:spLocks noGrp="1"/>
          </p:cNvSpPr>
          <p:nvPr>
            <p:ph type="dt" sz="half" idx="10"/>
          </p:nvPr>
        </p:nvSpPr>
        <p:spPr/>
        <p:txBody>
          <a:bodyPr/>
          <a:lstStyle/>
          <a:p>
            <a:fld id="{86DD628E-312A-654D-BADD-EC7C316117E5}" type="datetimeFigureOut">
              <a:rPr lang="en-US" smtClean="0"/>
              <a:t>9/29/20</a:t>
            </a:fld>
            <a:endParaRPr lang="en-US"/>
          </a:p>
        </p:txBody>
      </p:sp>
      <p:sp>
        <p:nvSpPr>
          <p:cNvPr id="5" name="Footer Placeholder 4">
            <a:extLst>
              <a:ext uri="{FF2B5EF4-FFF2-40B4-BE49-F238E27FC236}">
                <a16:creationId xmlns:a16="http://schemas.microsoft.com/office/drawing/2014/main" id="{39F5C4C4-1843-8047-9D30-9F7DA31517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9BB3F8-EC9B-574C-8898-44D7B0DB8CC0}"/>
              </a:ext>
            </a:extLst>
          </p:cNvPr>
          <p:cNvSpPr>
            <a:spLocks noGrp="1"/>
          </p:cNvSpPr>
          <p:nvPr>
            <p:ph type="sldNum" sz="quarter" idx="12"/>
          </p:nvPr>
        </p:nvSpPr>
        <p:spPr/>
        <p:txBody>
          <a:bodyPr/>
          <a:lstStyle/>
          <a:p>
            <a:fld id="{B8ADFAA8-7A72-FC41-B87D-06FBEBBBEE0F}" type="slidenum">
              <a:rPr lang="en-US" smtClean="0"/>
              <a:t>‹#›</a:t>
            </a:fld>
            <a:endParaRPr lang="en-US"/>
          </a:p>
        </p:txBody>
      </p:sp>
    </p:spTree>
    <p:extLst>
      <p:ext uri="{BB962C8B-B14F-4D97-AF65-F5344CB8AC3E}">
        <p14:creationId xmlns:p14="http://schemas.microsoft.com/office/powerpoint/2010/main" val="2673720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577E0E3-BDD7-B841-9C31-A14EA888F6F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070E6FA-0BF7-3145-ABEA-38F277ED690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352C7CC-22C5-664B-9925-5B9133788426}"/>
              </a:ext>
            </a:extLst>
          </p:cNvPr>
          <p:cNvSpPr>
            <a:spLocks noGrp="1"/>
          </p:cNvSpPr>
          <p:nvPr>
            <p:ph type="dt" sz="half" idx="10"/>
          </p:nvPr>
        </p:nvSpPr>
        <p:spPr/>
        <p:txBody>
          <a:bodyPr/>
          <a:lstStyle/>
          <a:p>
            <a:fld id="{86DD628E-312A-654D-BADD-EC7C316117E5}" type="datetimeFigureOut">
              <a:rPr lang="en-US" smtClean="0"/>
              <a:t>9/29/20</a:t>
            </a:fld>
            <a:endParaRPr lang="en-US"/>
          </a:p>
        </p:txBody>
      </p:sp>
      <p:sp>
        <p:nvSpPr>
          <p:cNvPr id="5" name="Footer Placeholder 4">
            <a:extLst>
              <a:ext uri="{FF2B5EF4-FFF2-40B4-BE49-F238E27FC236}">
                <a16:creationId xmlns:a16="http://schemas.microsoft.com/office/drawing/2014/main" id="{42ADF4CE-FBD5-3E41-91E1-958C6BC4D8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2F23838-D77A-5745-A578-BCA1CC970CC5}"/>
              </a:ext>
            </a:extLst>
          </p:cNvPr>
          <p:cNvSpPr>
            <a:spLocks noGrp="1"/>
          </p:cNvSpPr>
          <p:nvPr>
            <p:ph type="sldNum" sz="quarter" idx="12"/>
          </p:nvPr>
        </p:nvSpPr>
        <p:spPr/>
        <p:txBody>
          <a:bodyPr/>
          <a:lstStyle/>
          <a:p>
            <a:fld id="{B8ADFAA8-7A72-FC41-B87D-06FBEBBBEE0F}" type="slidenum">
              <a:rPr lang="en-US" smtClean="0"/>
              <a:t>‹#›</a:t>
            </a:fld>
            <a:endParaRPr lang="en-US"/>
          </a:p>
        </p:txBody>
      </p:sp>
    </p:spTree>
    <p:extLst>
      <p:ext uri="{BB962C8B-B14F-4D97-AF65-F5344CB8AC3E}">
        <p14:creationId xmlns:p14="http://schemas.microsoft.com/office/powerpoint/2010/main" val="812603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77665-FDC0-A948-850A-0FED204B45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27BF0CF-88A1-E447-973A-7398668E1C3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2DC92D-36A4-E143-B6CC-D5246C7B8CA4}"/>
              </a:ext>
            </a:extLst>
          </p:cNvPr>
          <p:cNvSpPr>
            <a:spLocks noGrp="1"/>
          </p:cNvSpPr>
          <p:nvPr>
            <p:ph type="dt" sz="half" idx="10"/>
          </p:nvPr>
        </p:nvSpPr>
        <p:spPr/>
        <p:txBody>
          <a:bodyPr/>
          <a:lstStyle/>
          <a:p>
            <a:fld id="{86DD628E-312A-654D-BADD-EC7C316117E5}" type="datetimeFigureOut">
              <a:rPr lang="en-US" smtClean="0"/>
              <a:t>9/29/20</a:t>
            </a:fld>
            <a:endParaRPr lang="en-US"/>
          </a:p>
        </p:txBody>
      </p:sp>
      <p:sp>
        <p:nvSpPr>
          <p:cNvPr id="5" name="Footer Placeholder 4">
            <a:extLst>
              <a:ext uri="{FF2B5EF4-FFF2-40B4-BE49-F238E27FC236}">
                <a16:creationId xmlns:a16="http://schemas.microsoft.com/office/drawing/2014/main" id="{FCF74310-83AA-4648-856E-61A2CF60A3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81682E-23E9-C64B-944D-5ED5FA6DF061}"/>
              </a:ext>
            </a:extLst>
          </p:cNvPr>
          <p:cNvSpPr>
            <a:spLocks noGrp="1"/>
          </p:cNvSpPr>
          <p:nvPr>
            <p:ph type="sldNum" sz="quarter" idx="12"/>
          </p:nvPr>
        </p:nvSpPr>
        <p:spPr/>
        <p:txBody>
          <a:bodyPr/>
          <a:lstStyle/>
          <a:p>
            <a:fld id="{B8ADFAA8-7A72-FC41-B87D-06FBEBBBEE0F}" type="slidenum">
              <a:rPr lang="en-US" smtClean="0"/>
              <a:t>‹#›</a:t>
            </a:fld>
            <a:endParaRPr lang="en-US"/>
          </a:p>
        </p:txBody>
      </p:sp>
    </p:spTree>
    <p:extLst>
      <p:ext uri="{BB962C8B-B14F-4D97-AF65-F5344CB8AC3E}">
        <p14:creationId xmlns:p14="http://schemas.microsoft.com/office/powerpoint/2010/main" val="9965597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2B02B-F958-754A-BCF4-E1F775E66F4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2BFB1E6-C564-0148-AD81-5B81483DC09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5E1EA4D-A150-1248-ADBA-2EF281D1F498}"/>
              </a:ext>
            </a:extLst>
          </p:cNvPr>
          <p:cNvSpPr>
            <a:spLocks noGrp="1"/>
          </p:cNvSpPr>
          <p:nvPr>
            <p:ph type="dt" sz="half" idx="10"/>
          </p:nvPr>
        </p:nvSpPr>
        <p:spPr/>
        <p:txBody>
          <a:bodyPr/>
          <a:lstStyle/>
          <a:p>
            <a:fld id="{86DD628E-312A-654D-BADD-EC7C316117E5}" type="datetimeFigureOut">
              <a:rPr lang="en-US" smtClean="0"/>
              <a:t>9/29/20</a:t>
            </a:fld>
            <a:endParaRPr lang="en-US"/>
          </a:p>
        </p:txBody>
      </p:sp>
      <p:sp>
        <p:nvSpPr>
          <p:cNvPr id="5" name="Footer Placeholder 4">
            <a:extLst>
              <a:ext uri="{FF2B5EF4-FFF2-40B4-BE49-F238E27FC236}">
                <a16:creationId xmlns:a16="http://schemas.microsoft.com/office/drawing/2014/main" id="{AC772818-8101-0849-BB59-3995FE0DD6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0DA8C2-23CB-0245-9BAB-4A5804F6343D}"/>
              </a:ext>
            </a:extLst>
          </p:cNvPr>
          <p:cNvSpPr>
            <a:spLocks noGrp="1"/>
          </p:cNvSpPr>
          <p:nvPr>
            <p:ph type="sldNum" sz="quarter" idx="12"/>
          </p:nvPr>
        </p:nvSpPr>
        <p:spPr/>
        <p:txBody>
          <a:bodyPr/>
          <a:lstStyle/>
          <a:p>
            <a:fld id="{B8ADFAA8-7A72-FC41-B87D-06FBEBBBEE0F}" type="slidenum">
              <a:rPr lang="en-US" smtClean="0"/>
              <a:t>‹#›</a:t>
            </a:fld>
            <a:endParaRPr lang="en-US"/>
          </a:p>
        </p:txBody>
      </p:sp>
    </p:spTree>
    <p:extLst>
      <p:ext uri="{BB962C8B-B14F-4D97-AF65-F5344CB8AC3E}">
        <p14:creationId xmlns:p14="http://schemas.microsoft.com/office/powerpoint/2010/main" val="35198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D28C7-D478-E345-B8DD-2C8D4BAC64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ACA9A9-D20E-034F-88F7-F83701B0079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140369D-60A2-2146-98A0-762CE3EE367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1F1FD25-42CE-B04F-BBFA-788113AC4CA6}"/>
              </a:ext>
            </a:extLst>
          </p:cNvPr>
          <p:cNvSpPr>
            <a:spLocks noGrp="1"/>
          </p:cNvSpPr>
          <p:nvPr>
            <p:ph type="dt" sz="half" idx="10"/>
          </p:nvPr>
        </p:nvSpPr>
        <p:spPr/>
        <p:txBody>
          <a:bodyPr/>
          <a:lstStyle/>
          <a:p>
            <a:fld id="{86DD628E-312A-654D-BADD-EC7C316117E5}" type="datetimeFigureOut">
              <a:rPr lang="en-US" smtClean="0"/>
              <a:t>9/29/20</a:t>
            </a:fld>
            <a:endParaRPr lang="en-US"/>
          </a:p>
        </p:txBody>
      </p:sp>
      <p:sp>
        <p:nvSpPr>
          <p:cNvPr id="6" name="Footer Placeholder 5">
            <a:extLst>
              <a:ext uri="{FF2B5EF4-FFF2-40B4-BE49-F238E27FC236}">
                <a16:creationId xmlns:a16="http://schemas.microsoft.com/office/drawing/2014/main" id="{46E8E14F-EFD8-1C4F-80E2-4C07DEE252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914E71-F960-0B4A-8183-C05B88750648}"/>
              </a:ext>
            </a:extLst>
          </p:cNvPr>
          <p:cNvSpPr>
            <a:spLocks noGrp="1"/>
          </p:cNvSpPr>
          <p:nvPr>
            <p:ph type="sldNum" sz="quarter" idx="12"/>
          </p:nvPr>
        </p:nvSpPr>
        <p:spPr/>
        <p:txBody>
          <a:bodyPr/>
          <a:lstStyle/>
          <a:p>
            <a:fld id="{B8ADFAA8-7A72-FC41-B87D-06FBEBBBEE0F}" type="slidenum">
              <a:rPr lang="en-US" smtClean="0"/>
              <a:t>‹#›</a:t>
            </a:fld>
            <a:endParaRPr lang="en-US"/>
          </a:p>
        </p:txBody>
      </p:sp>
    </p:spTree>
    <p:extLst>
      <p:ext uri="{BB962C8B-B14F-4D97-AF65-F5344CB8AC3E}">
        <p14:creationId xmlns:p14="http://schemas.microsoft.com/office/powerpoint/2010/main" val="1555177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91007A-49FE-324E-B0CC-8BBF23BACB5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DAE02DB-1D84-904E-8C1A-0EC348F15F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36EEAB2-090B-584E-8222-34A4DE408AE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A1F9E0-78B6-504F-BC3C-9D7BE93EC9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1CAC6A2-475F-AF47-9DDC-3A316974D2A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6E6CE30-0E68-1040-B7AD-D9FC1B636FDA}"/>
              </a:ext>
            </a:extLst>
          </p:cNvPr>
          <p:cNvSpPr>
            <a:spLocks noGrp="1"/>
          </p:cNvSpPr>
          <p:nvPr>
            <p:ph type="dt" sz="half" idx="10"/>
          </p:nvPr>
        </p:nvSpPr>
        <p:spPr/>
        <p:txBody>
          <a:bodyPr/>
          <a:lstStyle/>
          <a:p>
            <a:fld id="{86DD628E-312A-654D-BADD-EC7C316117E5}" type="datetimeFigureOut">
              <a:rPr lang="en-US" smtClean="0"/>
              <a:t>9/29/20</a:t>
            </a:fld>
            <a:endParaRPr lang="en-US"/>
          </a:p>
        </p:txBody>
      </p:sp>
      <p:sp>
        <p:nvSpPr>
          <p:cNvPr id="8" name="Footer Placeholder 7">
            <a:extLst>
              <a:ext uri="{FF2B5EF4-FFF2-40B4-BE49-F238E27FC236}">
                <a16:creationId xmlns:a16="http://schemas.microsoft.com/office/drawing/2014/main" id="{1A4F7774-CD0B-9342-98A4-ED25E597563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9E1D075-50E4-EB4F-BF12-E63271C91611}"/>
              </a:ext>
            </a:extLst>
          </p:cNvPr>
          <p:cNvSpPr>
            <a:spLocks noGrp="1"/>
          </p:cNvSpPr>
          <p:nvPr>
            <p:ph type="sldNum" sz="quarter" idx="12"/>
          </p:nvPr>
        </p:nvSpPr>
        <p:spPr/>
        <p:txBody>
          <a:bodyPr/>
          <a:lstStyle/>
          <a:p>
            <a:fld id="{B8ADFAA8-7A72-FC41-B87D-06FBEBBBEE0F}" type="slidenum">
              <a:rPr lang="en-US" smtClean="0"/>
              <a:t>‹#›</a:t>
            </a:fld>
            <a:endParaRPr lang="en-US"/>
          </a:p>
        </p:txBody>
      </p:sp>
    </p:spTree>
    <p:extLst>
      <p:ext uri="{BB962C8B-B14F-4D97-AF65-F5344CB8AC3E}">
        <p14:creationId xmlns:p14="http://schemas.microsoft.com/office/powerpoint/2010/main" val="83053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FC7618-643A-974A-ADEC-D5E2FBFBBF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B988DA8-0486-5F45-A05D-CB694C118650}"/>
              </a:ext>
            </a:extLst>
          </p:cNvPr>
          <p:cNvSpPr>
            <a:spLocks noGrp="1"/>
          </p:cNvSpPr>
          <p:nvPr>
            <p:ph type="dt" sz="half" idx="10"/>
          </p:nvPr>
        </p:nvSpPr>
        <p:spPr/>
        <p:txBody>
          <a:bodyPr/>
          <a:lstStyle/>
          <a:p>
            <a:fld id="{86DD628E-312A-654D-BADD-EC7C316117E5}" type="datetimeFigureOut">
              <a:rPr lang="en-US" smtClean="0"/>
              <a:t>9/29/20</a:t>
            </a:fld>
            <a:endParaRPr lang="en-US"/>
          </a:p>
        </p:txBody>
      </p:sp>
      <p:sp>
        <p:nvSpPr>
          <p:cNvPr id="4" name="Footer Placeholder 3">
            <a:extLst>
              <a:ext uri="{FF2B5EF4-FFF2-40B4-BE49-F238E27FC236}">
                <a16:creationId xmlns:a16="http://schemas.microsoft.com/office/drawing/2014/main" id="{0F2AAEEA-93C3-CD45-8DDD-1E34CFF5362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97DE7C7-6781-2049-B035-34DA2E146264}"/>
              </a:ext>
            </a:extLst>
          </p:cNvPr>
          <p:cNvSpPr>
            <a:spLocks noGrp="1"/>
          </p:cNvSpPr>
          <p:nvPr>
            <p:ph type="sldNum" sz="quarter" idx="12"/>
          </p:nvPr>
        </p:nvSpPr>
        <p:spPr/>
        <p:txBody>
          <a:bodyPr/>
          <a:lstStyle/>
          <a:p>
            <a:fld id="{B8ADFAA8-7A72-FC41-B87D-06FBEBBBEE0F}" type="slidenum">
              <a:rPr lang="en-US" smtClean="0"/>
              <a:t>‹#›</a:t>
            </a:fld>
            <a:endParaRPr lang="en-US"/>
          </a:p>
        </p:txBody>
      </p:sp>
    </p:spTree>
    <p:extLst>
      <p:ext uri="{BB962C8B-B14F-4D97-AF65-F5344CB8AC3E}">
        <p14:creationId xmlns:p14="http://schemas.microsoft.com/office/powerpoint/2010/main" val="33804583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0915D2-BF41-C045-9452-75C64C2E1906}"/>
              </a:ext>
            </a:extLst>
          </p:cNvPr>
          <p:cNvSpPr>
            <a:spLocks noGrp="1"/>
          </p:cNvSpPr>
          <p:nvPr>
            <p:ph type="dt" sz="half" idx="10"/>
          </p:nvPr>
        </p:nvSpPr>
        <p:spPr/>
        <p:txBody>
          <a:bodyPr/>
          <a:lstStyle/>
          <a:p>
            <a:fld id="{86DD628E-312A-654D-BADD-EC7C316117E5}" type="datetimeFigureOut">
              <a:rPr lang="en-US" smtClean="0"/>
              <a:t>9/29/20</a:t>
            </a:fld>
            <a:endParaRPr lang="en-US"/>
          </a:p>
        </p:txBody>
      </p:sp>
      <p:sp>
        <p:nvSpPr>
          <p:cNvPr id="3" name="Footer Placeholder 2">
            <a:extLst>
              <a:ext uri="{FF2B5EF4-FFF2-40B4-BE49-F238E27FC236}">
                <a16:creationId xmlns:a16="http://schemas.microsoft.com/office/drawing/2014/main" id="{DDD8D44B-4A85-6544-A2FC-F7E7A7A5104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223E99C-104D-3340-A2BD-DE7C425C3DD4}"/>
              </a:ext>
            </a:extLst>
          </p:cNvPr>
          <p:cNvSpPr>
            <a:spLocks noGrp="1"/>
          </p:cNvSpPr>
          <p:nvPr>
            <p:ph type="sldNum" sz="quarter" idx="12"/>
          </p:nvPr>
        </p:nvSpPr>
        <p:spPr/>
        <p:txBody>
          <a:bodyPr/>
          <a:lstStyle/>
          <a:p>
            <a:fld id="{B8ADFAA8-7A72-FC41-B87D-06FBEBBBEE0F}" type="slidenum">
              <a:rPr lang="en-US" smtClean="0"/>
              <a:t>‹#›</a:t>
            </a:fld>
            <a:endParaRPr lang="en-US"/>
          </a:p>
        </p:txBody>
      </p:sp>
    </p:spTree>
    <p:extLst>
      <p:ext uri="{BB962C8B-B14F-4D97-AF65-F5344CB8AC3E}">
        <p14:creationId xmlns:p14="http://schemas.microsoft.com/office/powerpoint/2010/main" val="29954540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A8131-B904-5B40-B53A-5BC10C35A4B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A1FBAF9-CE5D-C149-B9D1-CD9BBF3E78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092F54F-EC16-B84C-B19F-626B0E47A4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2D5B1B3-5652-2045-AAE0-06A03952A657}"/>
              </a:ext>
            </a:extLst>
          </p:cNvPr>
          <p:cNvSpPr>
            <a:spLocks noGrp="1"/>
          </p:cNvSpPr>
          <p:nvPr>
            <p:ph type="dt" sz="half" idx="10"/>
          </p:nvPr>
        </p:nvSpPr>
        <p:spPr/>
        <p:txBody>
          <a:bodyPr/>
          <a:lstStyle/>
          <a:p>
            <a:fld id="{86DD628E-312A-654D-BADD-EC7C316117E5}" type="datetimeFigureOut">
              <a:rPr lang="en-US" smtClean="0"/>
              <a:t>9/29/20</a:t>
            </a:fld>
            <a:endParaRPr lang="en-US"/>
          </a:p>
        </p:txBody>
      </p:sp>
      <p:sp>
        <p:nvSpPr>
          <p:cNvPr id="6" name="Footer Placeholder 5">
            <a:extLst>
              <a:ext uri="{FF2B5EF4-FFF2-40B4-BE49-F238E27FC236}">
                <a16:creationId xmlns:a16="http://schemas.microsoft.com/office/drawing/2014/main" id="{5A2A75A1-3B0F-644E-BE1D-7D0AE69805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058833-7623-5B40-8F09-46836FB480D6}"/>
              </a:ext>
            </a:extLst>
          </p:cNvPr>
          <p:cNvSpPr>
            <a:spLocks noGrp="1"/>
          </p:cNvSpPr>
          <p:nvPr>
            <p:ph type="sldNum" sz="quarter" idx="12"/>
          </p:nvPr>
        </p:nvSpPr>
        <p:spPr/>
        <p:txBody>
          <a:bodyPr/>
          <a:lstStyle/>
          <a:p>
            <a:fld id="{B8ADFAA8-7A72-FC41-B87D-06FBEBBBEE0F}" type="slidenum">
              <a:rPr lang="en-US" smtClean="0"/>
              <a:t>‹#›</a:t>
            </a:fld>
            <a:endParaRPr lang="en-US"/>
          </a:p>
        </p:txBody>
      </p:sp>
    </p:spTree>
    <p:extLst>
      <p:ext uri="{BB962C8B-B14F-4D97-AF65-F5344CB8AC3E}">
        <p14:creationId xmlns:p14="http://schemas.microsoft.com/office/powerpoint/2010/main" val="1931933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1D493-54BC-2A47-BA82-9C863FD6BD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35E3573-2FBC-234C-9ECF-96259986A1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473F5B1-FBB8-0C4F-9C37-BC1CB586E7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B8902C0-2C12-C842-8290-E79255C988CB}"/>
              </a:ext>
            </a:extLst>
          </p:cNvPr>
          <p:cNvSpPr>
            <a:spLocks noGrp="1"/>
          </p:cNvSpPr>
          <p:nvPr>
            <p:ph type="dt" sz="half" idx="10"/>
          </p:nvPr>
        </p:nvSpPr>
        <p:spPr/>
        <p:txBody>
          <a:bodyPr/>
          <a:lstStyle/>
          <a:p>
            <a:fld id="{86DD628E-312A-654D-BADD-EC7C316117E5}" type="datetimeFigureOut">
              <a:rPr lang="en-US" smtClean="0"/>
              <a:t>9/29/20</a:t>
            </a:fld>
            <a:endParaRPr lang="en-US"/>
          </a:p>
        </p:txBody>
      </p:sp>
      <p:sp>
        <p:nvSpPr>
          <p:cNvPr id="6" name="Footer Placeholder 5">
            <a:extLst>
              <a:ext uri="{FF2B5EF4-FFF2-40B4-BE49-F238E27FC236}">
                <a16:creationId xmlns:a16="http://schemas.microsoft.com/office/drawing/2014/main" id="{10F40707-2666-9940-86DA-D297D72769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B51513-3800-E446-9D69-AF19EF1B128E}"/>
              </a:ext>
            </a:extLst>
          </p:cNvPr>
          <p:cNvSpPr>
            <a:spLocks noGrp="1"/>
          </p:cNvSpPr>
          <p:nvPr>
            <p:ph type="sldNum" sz="quarter" idx="12"/>
          </p:nvPr>
        </p:nvSpPr>
        <p:spPr/>
        <p:txBody>
          <a:bodyPr/>
          <a:lstStyle/>
          <a:p>
            <a:fld id="{B8ADFAA8-7A72-FC41-B87D-06FBEBBBEE0F}" type="slidenum">
              <a:rPr lang="en-US" smtClean="0"/>
              <a:t>‹#›</a:t>
            </a:fld>
            <a:endParaRPr lang="en-US"/>
          </a:p>
        </p:txBody>
      </p:sp>
    </p:spTree>
    <p:extLst>
      <p:ext uri="{BB962C8B-B14F-4D97-AF65-F5344CB8AC3E}">
        <p14:creationId xmlns:p14="http://schemas.microsoft.com/office/powerpoint/2010/main" val="37155433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F35B7A-DE31-144D-A290-3E9F6AA7DC4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A961CEB-248C-C14E-959D-53EB12980C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E79812-DA00-F14A-9EC3-4F0279B8C0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DD628E-312A-654D-BADD-EC7C316117E5}" type="datetimeFigureOut">
              <a:rPr lang="en-US" smtClean="0"/>
              <a:t>9/29/20</a:t>
            </a:fld>
            <a:endParaRPr lang="en-US"/>
          </a:p>
        </p:txBody>
      </p:sp>
      <p:sp>
        <p:nvSpPr>
          <p:cNvPr id="5" name="Footer Placeholder 4">
            <a:extLst>
              <a:ext uri="{FF2B5EF4-FFF2-40B4-BE49-F238E27FC236}">
                <a16:creationId xmlns:a16="http://schemas.microsoft.com/office/drawing/2014/main" id="{E0AC8966-D871-7642-BDDF-80547106C86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2F4B83C-12F0-FB4F-9E90-9D6C420392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ADFAA8-7A72-FC41-B87D-06FBEBBBEE0F}" type="slidenum">
              <a:rPr lang="en-US" smtClean="0"/>
              <a:t>‹#›</a:t>
            </a:fld>
            <a:endParaRPr lang="en-US"/>
          </a:p>
        </p:txBody>
      </p:sp>
    </p:spTree>
    <p:extLst>
      <p:ext uri="{BB962C8B-B14F-4D97-AF65-F5344CB8AC3E}">
        <p14:creationId xmlns:p14="http://schemas.microsoft.com/office/powerpoint/2010/main" val="30857332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alpha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5619C1-3B69-9245-8D76-8BAF992B98BC}"/>
              </a:ext>
            </a:extLst>
          </p:cNvPr>
          <p:cNvSpPr>
            <a:spLocks noGrp="1"/>
          </p:cNvSpPr>
          <p:nvPr>
            <p:ph type="ctrTitle"/>
          </p:nvPr>
        </p:nvSpPr>
        <p:spPr>
          <a:xfrm>
            <a:off x="1534391" y="581891"/>
            <a:ext cx="9144000" cy="1496291"/>
          </a:xfrm>
        </p:spPr>
        <p:txBody>
          <a:bodyPr>
            <a:normAutofit/>
          </a:bodyPr>
          <a:lstStyle/>
          <a:p>
            <a:r>
              <a:rPr lang="en-US" sz="4800" b="1" dirty="0"/>
              <a:t>ACCRS ELECTRICAL SYSTEM</a:t>
            </a:r>
            <a:br>
              <a:rPr lang="en-US" sz="4800" b="1" dirty="0"/>
            </a:br>
            <a:r>
              <a:rPr lang="en-US" sz="4800" b="1" dirty="0"/>
              <a:t>INFORMATION</a:t>
            </a:r>
          </a:p>
        </p:txBody>
      </p:sp>
      <p:sp>
        <p:nvSpPr>
          <p:cNvPr id="3" name="Subtitle 2">
            <a:extLst>
              <a:ext uri="{FF2B5EF4-FFF2-40B4-BE49-F238E27FC236}">
                <a16:creationId xmlns:a16="http://schemas.microsoft.com/office/drawing/2014/main" id="{12991A35-3BD1-C042-8FD6-5E10A7B24F90}"/>
              </a:ext>
            </a:extLst>
          </p:cNvPr>
          <p:cNvSpPr>
            <a:spLocks noGrp="1"/>
          </p:cNvSpPr>
          <p:nvPr>
            <p:ph type="subTitle" idx="1"/>
          </p:nvPr>
        </p:nvSpPr>
        <p:spPr>
          <a:xfrm>
            <a:off x="935182" y="2178483"/>
            <a:ext cx="10962409" cy="4388572"/>
          </a:xfrm>
        </p:spPr>
        <p:txBody>
          <a:bodyPr>
            <a:normAutofit fontScale="25000" lnSpcReduction="20000"/>
          </a:bodyPr>
          <a:lstStyle/>
          <a:p>
            <a:r>
              <a:rPr lang="en-US" sz="9600" i="1" dirty="0"/>
              <a:t>DETECTION SYSTEM &amp; TRACK WIRING</a:t>
            </a:r>
          </a:p>
          <a:p>
            <a:r>
              <a:rPr lang="en-US" sz="9600" i="1" dirty="0"/>
              <a:t>CHUBB POSSIBLE SWITCH MACHINE CONNECTION</a:t>
            </a:r>
          </a:p>
          <a:p>
            <a:r>
              <a:rPr lang="en-US" sz="9600" i="1" dirty="0"/>
              <a:t>TORTOISE SWITCH MACHINE WIRING &amp; COMPUTER CONNECTION</a:t>
            </a:r>
          </a:p>
          <a:p>
            <a:r>
              <a:rPr lang="en-US" sz="9600" i="1" dirty="0"/>
              <a:t>DCC AND DC POSSIBLE DISTRICT BLOCK WIRING DIAGRAM</a:t>
            </a:r>
          </a:p>
          <a:p>
            <a:r>
              <a:rPr lang="en-US" sz="9600" i="1" dirty="0"/>
              <a:t>COMPUTER SYSTEM WIRING</a:t>
            </a:r>
          </a:p>
          <a:p>
            <a:r>
              <a:rPr lang="en-US" sz="9600" i="1" dirty="0"/>
              <a:t>ACCRS PARTS ON HAND AND NEEDED</a:t>
            </a:r>
          </a:p>
          <a:p>
            <a:endParaRPr lang="en-US" sz="9600" i="1" dirty="0"/>
          </a:p>
          <a:p>
            <a:r>
              <a:rPr lang="en-US" sz="9600" i="1" dirty="0"/>
              <a:t>ACCRS TRACK PLAN POSSIBLE CTC DESIGN LAYOUT</a:t>
            </a:r>
          </a:p>
          <a:p>
            <a:r>
              <a:rPr lang="en-US" sz="9600" i="1" dirty="0"/>
              <a:t>ACCRS TRACK PLAN TROLLEY &amp; INTERURBAN LINE</a:t>
            </a:r>
          </a:p>
          <a:p>
            <a:r>
              <a:rPr lang="en-US" sz="9600" i="1" dirty="0"/>
              <a:t>ACCRS TRACK PLAN NARROW GAGE </a:t>
            </a:r>
          </a:p>
          <a:p>
            <a:endParaRPr lang="en-US" sz="9600" dirty="0"/>
          </a:p>
          <a:p>
            <a:endParaRPr lang="en-US" sz="9600" dirty="0"/>
          </a:p>
          <a:p>
            <a:endParaRPr lang="en-US" sz="9600" dirty="0"/>
          </a:p>
          <a:p>
            <a:endParaRPr lang="en-US" sz="9600" dirty="0"/>
          </a:p>
          <a:p>
            <a:endParaRPr lang="en-US" sz="9600" dirty="0"/>
          </a:p>
          <a:p>
            <a:endParaRPr lang="en-US" sz="9600" dirty="0"/>
          </a:p>
          <a:p>
            <a:r>
              <a:rPr lang="en-US" sz="9600" dirty="0"/>
              <a:t>                                                                                      </a:t>
            </a:r>
            <a:r>
              <a:rPr lang="en-US" sz="9600" i="1" dirty="0"/>
              <a:t>Richard Stark 5-8-2020                                                                                                                                                       </a:t>
            </a:r>
          </a:p>
          <a:p>
            <a:endParaRPr lang="en-US" dirty="0"/>
          </a:p>
          <a:p>
            <a:endParaRPr lang="en-US" dirty="0"/>
          </a:p>
        </p:txBody>
      </p:sp>
    </p:spTree>
    <p:extLst>
      <p:ext uri="{BB962C8B-B14F-4D97-AF65-F5344CB8AC3E}">
        <p14:creationId xmlns:p14="http://schemas.microsoft.com/office/powerpoint/2010/main" val="315271780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0000" advTm="32888">
        <p15:prstTrans prst="curtains"/>
      </p:transition>
    </mc:Choice>
    <mc:Fallback xmlns="">
      <p:transition spd="slow" advTm="32888">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alpha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DB255-18A3-1841-99C6-7257EC92EAF7}"/>
              </a:ext>
            </a:extLst>
          </p:cNvPr>
          <p:cNvSpPr>
            <a:spLocks noGrp="1"/>
          </p:cNvSpPr>
          <p:nvPr>
            <p:ph type="title"/>
          </p:nvPr>
        </p:nvSpPr>
        <p:spPr>
          <a:xfrm>
            <a:off x="609600" y="302779"/>
            <a:ext cx="10515600" cy="1325563"/>
          </a:xfrm>
        </p:spPr>
        <p:txBody>
          <a:bodyPr/>
          <a:lstStyle/>
          <a:p>
            <a:pPr algn="ctr"/>
            <a:r>
              <a:rPr lang="en-US" sz="3600" b="1" dirty="0"/>
              <a:t>ACCRS TRACK PLAN </a:t>
            </a:r>
            <a:br>
              <a:rPr lang="en-US" dirty="0"/>
            </a:br>
            <a:r>
              <a:rPr lang="en-US" sz="2400" dirty="0"/>
              <a:t>Narrow Gage Possible Control Design</a:t>
            </a:r>
          </a:p>
        </p:txBody>
      </p:sp>
      <p:sp>
        <p:nvSpPr>
          <p:cNvPr id="3" name="TextBox 2">
            <a:extLst>
              <a:ext uri="{FF2B5EF4-FFF2-40B4-BE49-F238E27FC236}">
                <a16:creationId xmlns:a16="http://schemas.microsoft.com/office/drawing/2014/main" id="{7CFBCCDC-1AD6-5345-90A1-033CF8139119}"/>
              </a:ext>
            </a:extLst>
          </p:cNvPr>
          <p:cNvSpPr txBox="1"/>
          <p:nvPr/>
        </p:nvSpPr>
        <p:spPr>
          <a:xfrm>
            <a:off x="2563318" y="2188565"/>
            <a:ext cx="7839855" cy="1200329"/>
          </a:xfrm>
          <a:prstGeom prst="rect">
            <a:avLst/>
          </a:prstGeom>
          <a:noFill/>
        </p:spPr>
        <p:txBody>
          <a:bodyPr wrap="square" rtlCol="0">
            <a:spAutoFit/>
          </a:bodyPr>
          <a:lstStyle/>
          <a:p>
            <a:pPr algn="ctr"/>
            <a:r>
              <a:rPr lang="en-US" sz="3600" dirty="0"/>
              <a:t>NARROW GAGE CONTROL DESIGN NEEDS TO BE DRAWN </a:t>
            </a:r>
          </a:p>
        </p:txBody>
      </p:sp>
    </p:spTree>
    <p:extLst>
      <p:ext uri="{BB962C8B-B14F-4D97-AF65-F5344CB8AC3E}">
        <p14:creationId xmlns:p14="http://schemas.microsoft.com/office/powerpoint/2010/main" val="799070887"/>
      </p:ext>
    </p:extLst>
  </p:cSld>
  <p:clrMapOvr>
    <a:masterClrMapping/>
  </p:clrMapOvr>
  <mc:AlternateContent xmlns:mc="http://schemas.openxmlformats.org/markup-compatibility/2006" xmlns:p14="http://schemas.microsoft.com/office/powerpoint/2010/main">
    <mc:Choice Requires="p14">
      <p:transition spd="slow" p14:dur="1600" advTm="5686">
        <p:blinds dir="vert"/>
      </p:transition>
    </mc:Choice>
    <mc:Fallback xmlns="">
      <p:transition spd="slow" advTm="5686">
        <p:blinds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alpha val="49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713D3-B2F5-8B45-B100-430003888875}"/>
              </a:ext>
            </a:extLst>
          </p:cNvPr>
          <p:cNvSpPr>
            <a:spLocks noGrp="1"/>
          </p:cNvSpPr>
          <p:nvPr>
            <p:ph type="title"/>
          </p:nvPr>
        </p:nvSpPr>
        <p:spPr>
          <a:xfrm>
            <a:off x="2484279" y="199920"/>
            <a:ext cx="6268730" cy="1325563"/>
          </a:xfrm>
        </p:spPr>
        <p:txBody>
          <a:bodyPr>
            <a:normAutofit/>
          </a:bodyPr>
          <a:lstStyle/>
          <a:p>
            <a:pPr algn="ctr"/>
            <a:r>
              <a:rPr lang="en-US" sz="3600" dirty="0"/>
              <a:t>ACCRS TRACK PLAN </a:t>
            </a:r>
            <a:br>
              <a:rPr lang="en-US" sz="3600" dirty="0"/>
            </a:br>
            <a:r>
              <a:rPr lang="en-US" sz="2400" dirty="0"/>
              <a:t>Trolley &amp; Interurban Line Possible Control Design</a:t>
            </a:r>
          </a:p>
        </p:txBody>
      </p:sp>
      <p:cxnSp>
        <p:nvCxnSpPr>
          <p:cNvPr id="5" name="Straight Connector 4">
            <a:extLst>
              <a:ext uri="{FF2B5EF4-FFF2-40B4-BE49-F238E27FC236}">
                <a16:creationId xmlns:a16="http://schemas.microsoft.com/office/drawing/2014/main" id="{005A1F02-3B97-3348-BB35-1A589C990582}"/>
              </a:ext>
            </a:extLst>
          </p:cNvPr>
          <p:cNvCxnSpPr>
            <a:cxnSpLocks/>
          </p:cNvCxnSpPr>
          <p:nvPr/>
        </p:nvCxnSpPr>
        <p:spPr>
          <a:xfrm>
            <a:off x="1291935" y="2439695"/>
            <a:ext cx="8320075" cy="65218"/>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B49F2B29-6D44-3146-8B30-BCD01B7515D7}"/>
              </a:ext>
            </a:extLst>
          </p:cNvPr>
          <p:cNvCxnSpPr>
            <a:cxnSpLocks/>
          </p:cNvCxnSpPr>
          <p:nvPr/>
        </p:nvCxnSpPr>
        <p:spPr>
          <a:xfrm>
            <a:off x="5915889" y="2014379"/>
            <a:ext cx="1212275"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EC4E6DCB-2721-3F4B-A52D-587B3D24AA65}"/>
              </a:ext>
            </a:extLst>
          </p:cNvPr>
          <p:cNvCxnSpPr>
            <a:cxnSpLocks/>
          </p:cNvCxnSpPr>
          <p:nvPr/>
        </p:nvCxnSpPr>
        <p:spPr>
          <a:xfrm flipV="1">
            <a:off x="5616284" y="2256117"/>
            <a:ext cx="1511880" cy="13541"/>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775AD2D-DA52-EA4E-B58C-8CB26A7AC2F5}"/>
              </a:ext>
            </a:extLst>
          </p:cNvPr>
          <p:cNvCxnSpPr>
            <a:cxnSpLocks/>
          </p:cNvCxnSpPr>
          <p:nvPr/>
        </p:nvCxnSpPr>
        <p:spPr>
          <a:xfrm flipV="1">
            <a:off x="1698543" y="5068606"/>
            <a:ext cx="3033119" cy="216608"/>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E11207C-35F6-2248-B40B-D3AA346227BC}"/>
              </a:ext>
            </a:extLst>
          </p:cNvPr>
          <p:cNvCxnSpPr>
            <a:cxnSpLocks/>
          </p:cNvCxnSpPr>
          <p:nvPr/>
        </p:nvCxnSpPr>
        <p:spPr>
          <a:xfrm flipV="1">
            <a:off x="5254025" y="2002521"/>
            <a:ext cx="682336" cy="47257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1100CBF-B31D-A348-8EC9-EC8AE6BFB9AC}"/>
              </a:ext>
            </a:extLst>
          </p:cNvPr>
          <p:cNvCxnSpPr>
            <a:cxnSpLocks/>
          </p:cNvCxnSpPr>
          <p:nvPr/>
        </p:nvCxnSpPr>
        <p:spPr>
          <a:xfrm flipV="1">
            <a:off x="709156" y="4829620"/>
            <a:ext cx="2619993" cy="189664"/>
          </a:xfrm>
          <a:prstGeom prst="line">
            <a:avLst/>
          </a:prstGeom>
          <a:ln w="539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A6E5FF0-BEF1-F644-9C5A-612EC210E064}"/>
              </a:ext>
            </a:extLst>
          </p:cNvPr>
          <p:cNvCxnSpPr>
            <a:cxnSpLocks/>
          </p:cNvCxnSpPr>
          <p:nvPr/>
        </p:nvCxnSpPr>
        <p:spPr>
          <a:xfrm>
            <a:off x="4117464" y="2065222"/>
            <a:ext cx="682336" cy="39252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3B4693D-84DF-3943-9829-DFCC008BF24B}"/>
              </a:ext>
            </a:extLst>
          </p:cNvPr>
          <p:cNvCxnSpPr>
            <a:cxnSpLocks/>
          </p:cNvCxnSpPr>
          <p:nvPr/>
        </p:nvCxnSpPr>
        <p:spPr>
          <a:xfrm flipH="1" flipV="1">
            <a:off x="6032787" y="2494250"/>
            <a:ext cx="528205" cy="460881"/>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FC77616-5827-1844-B592-32A3F00BCDC3}"/>
              </a:ext>
            </a:extLst>
          </p:cNvPr>
          <p:cNvCxnSpPr>
            <a:cxnSpLocks/>
          </p:cNvCxnSpPr>
          <p:nvPr/>
        </p:nvCxnSpPr>
        <p:spPr>
          <a:xfrm>
            <a:off x="2153025" y="2065222"/>
            <a:ext cx="1976006" cy="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29A6F45-9192-B84A-8826-ABEF4960D33A}"/>
              </a:ext>
            </a:extLst>
          </p:cNvPr>
          <p:cNvCxnSpPr>
            <a:cxnSpLocks/>
          </p:cNvCxnSpPr>
          <p:nvPr/>
        </p:nvCxnSpPr>
        <p:spPr>
          <a:xfrm>
            <a:off x="2128523" y="2275665"/>
            <a:ext cx="2317174" cy="9958"/>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EFE66F92-779B-A445-8434-14B7E610CB10}"/>
              </a:ext>
            </a:extLst>
          </p:cNvPr>
          <p:cNvCxnSpPr>
            <a:cxnSpLocks/>
          </p:cNvCxnSpPr>
          <p:nvPr/>
        </p:nvCxnSpPr>
        <p:spPr>
          <a:xfrm flipV="1">
            <a:off x="729096" y="2455608"/>
            <a:ext cx="562839" cy="490105"/>
          </a:xfrm>
          <a:prstGeom prst="line">
            <a:avLst/>
          </a:prstGeom>
          <a:ln w="3810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02670D1C-0FA8-5C4B-84CB-D23969A34D41}"/>
              </a:ext>
            </a:extLst>
          </p:cNvPr>
          <p:cNvCxnSpPr>
            <a:cxnSpLocks/>
          </p:cNvCxnSpPr>
          <p:nvPr/>
        </p:nvCxnSpPr>
        <p:spPr>
          <a:xfrm flipV="1">
            <a:off x="729096" y="2918334"/>
            <a:ext cx="0" cy="979499"/>
          </a:xfrm>
          <a:prstGeom prst="line">
            <a:avLst/>
          </a:prstGeom>
          <a:ln w="3810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BF4E61D-414A-754D-B3CC-7DEFF4636FCD}"/>
              </a:ext>
            </a:extLst>
          </p:cNvPr>
          <p:cNvCxnSpPr>
            <a:cxnSpLocks/>
          </p:cNvCxnSpPr>
          <p:nvPr/>
        </p:nvCxnSpPr>
        <p:spPr>
          <a:xfrm flipV="1">
            <a:off x="5369990" y="2505943"/>
            <a:ext cx="1452958" cy="139189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44DD99-ADC2-8D49-B08A-3416FD00A52A}"/>
              </a:ext>
            </a:extLst>
          </p:cNvPr>
          <p:cNvCxnSpPr>
            <a:cxnSpLocks/>
          </p:cNvCxnSpPr>
          <p:nvPr/>
        </p:nvCxnSpPr>
        <p:spPr>
          <a:xfrm>
            <a:off x="2556727" y="3873442"/>
            <a:ext cx="2815215" cy="721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38FD1AA2-0E39-3748-A61B-CB7CA70A43F4}"/>
              </a:ext>
            </a:extLst>
          </p:cNvPr>
          <p:cNvCxnSpPr>
            <a:cxnSpLocks/>
          </p:cNvCxnSpPr>
          <p:nvPr/>
        </p:nvCxnSpPr>
        <p:spPr>
          <a:xfrm flipV="1">
            <a:off x="4051971" y="4127173"/>
            <a:ext cx="374841" cy="255524"/>
          </a:xfrm>
          <a:prstGeom prst="line">
            <a:avLst/>
          </a:prstGeom>
          <a:ln w="3810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93FCC0C-BD87-614D-BD6B-9EE5493A1B42}"/>
              </a:ext>
            </a:extLst>
          </p:cNvPr>
          <p:cNvCxnSpPr>
            <a:cxnSpLocks/>
          </p:cNvCxnSpPr>
          <p:nvPr/>
        </p:nvCxnSpPr>
        <p:spPr>
          <a:xfrm flipV="1">
            <a:off x="3468020" y="3876518"/>
            <a:ext cx="1322022" cy="285317"/>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D00C952-6524-D848-B199-40668BDE6C72}"/>
              </a:ext>
            </a:extLst>
          </p:cNvPr>
          <p:cNvCxnSpPr>
            <a:cxnSpLocks/>
          </p:cNvCxnSpPr>
          <p:nvPr/>
        </p:nvCxnSpPr>
        <p:spPr>
          <a:xfrm flipV="1">
            <a:off x="2264032" y="3844699"/>
            <a:ext cx="327678" cy="224397"/>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8F670D71-4C9E-AE42-A84F-8E74126A36D2}"/>
              </a:ext>
            </a:extLst>
          </p:cNvPr>
          <p:cNvCxnSpPr>
            <a:cxnSpLocks/>
          </p:cNvCxnSpPr>
          <p:nvPr/>
        </p:nvCxnSpPr>
        <p:spPr>
          <a:xfrm>
            <a:off x="1169368" y="4354371"/>
            <a:ext cx="3257444" cy="7967"/>
          </a:xfrm>
          <a:prstGeom prst="line">
            <a:avLst/>
          </a:prstGeom>
          <a:ln w="3810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B6A5535-1DA0-AD47-8F07-645EE6061800}"/>
              </a:ext>
            </a:extLst>
          </p:cNvPr>
          <p:cNvCxnSpPr>
            <a:cxnSpLocks/>
          </p:cNvCxnSpPr>
          <p:nvPr/>
        </p:nvCxnSpPr>
        <p:spPr>
          <a:xfrm flipH="1" flipV="1">
            <a:off x="709156" y="3887694"/>
            <a:ext cx="460212" cy="437935"/>
          </a:xfrm>
          <a:prstGeom prst="line">
            <a:avLst/>
          </a:prstGeom>
          <a:ln w="3810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BA433462-B4CC-D44C-8A71-DAFA5A8A7332}"/>
              </a:ext>
            </a:extLst>
          </p:cNvPr>
          <p:cNvCxnSpPr>
            <a:cxnSpLocks/>
          </p:cNvCxnSpPr>
          <p:nvPr/>
        </p:nvCxnSpPr>
        <p:spPr>
          <a:xfrm flipH="1" flipV="1">
            <a:off x="-4031259" y="4635213"/>
            <a:ext cx="528205" cy="460881"/>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FC1846F6-12F7-4C4A-8CEB-44A43F628EDC}"/>
              </a:ext>
            </a:extLst>
          </p:cNvPr>
          <p:cNvCxnSpPr>
            <a:cxnSpLocks/>
          </p:cNvCxnSpPr>
          <p:nvPr/>
        </p:nvCxnSpPr>
        <p:spPr>
          <a:xfrm flipV="1">
            <a:off x="5994458" y="3881824"/>
            <a:ext cx="604861" cy="490699"/>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F34E0120-7D86-8D48-8ECB-0424834CD3D7}"/>
              </a:ext>
            </a:extLst>
          </p:cNvPr>
          <p:cNvCxnSpPr>
            <a:cxnSpLocks/>
          </p:cNvCxnSpPr>
          <p:nvPr/>
        </p:nvCxnSpPr>
        <p:spPr>
          <a:xfrm flipV="1">
            <a:off x="6563132" y="2955131"/>
            <a:ext cx="0" cy="926693"/>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7266D48A-DAB8-BA47-9D34-83131D539B26}"/>
              </a:ext>
            </a:extLst>
          </p:cNvPr>
          <p:cNvCxnSpPr>
            <a:cxnSpLocks/>
          </p:cNvCxnSpPr>
          <p:nvPr/>
        </p:nvCxnSpPr>
        <p:spPr>
          <a:xfrm flipH="1" flipV="1">
            <a:off x="8582891" y="2171700"/>
            <a:ext cx="475382" cy="343770"/>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5E8F12BB-E250-464B-8EC3-AFC8F5ECDBEF}"/>
              </a:ext>
            </a:extLst>
          </p:cNvPr>
          <p:cNvCxnSpPr>
            <a:cxnSpLocks/>
          </p:cNvCxnSpPr>
          <p:nvPr/>
        </p:nvCxnSpPr>
        <p:spPr>
          <a:xfrm>
            <a:off x="7263245" y="2171700"/>
            <a:ext cx="1319646" cy="0"/>
          </a:xfrm>
          <a:prstGeom prst="line">
            <a:avLst/>
          </a:prstGeom>
          <a:ln w="38100">
            <a:solidFill>
              <a:srgbClr val="FDBC0F"/>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A58CC36A-101A-DC4D-B085-1AFF413CCF55}"/>
              </a:ext>
            </a:extLst>
          </p:cNvPr>
          <p:cNvCxnSpPr/>
          <p:nvPr/>
        </p:nvCxnSpPr>
        <p:spPr>
          <a:xfrm>
            <a:off x="8343900" y="2295311"/>
            <a:ext cx="0" cy="392686"/>
          </a:xfrm>
          <a:prstGeom prst="line">
            <a:avLst/>
          </a:prstGeom>
          <a:ln w="57150" cmpd="dbl">
            <a:solidFill>
              <a:schemeClr val="bg1"/>
            </a:solidFill>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52047D66-7574-F34F-86EC-86CC6D0F2B4F}"/>
              </a:ext>
            </a:extLst>
          </p:cNvPr>
          <p:cNvSpPr txBox="1"/>
          <p:nvPr/>
        </p:nvSpPr>
        <p:spPr>
          <a:xfrm>
            <a:off x="7348414" y="1829485"/>
            <a:ext cx="883228" cy="276999"/>
          </a:xfrm>
          <a:prstGeom prst="rect">
            <a:avLst/>
          </a:prstGeom>
          <a:solidFill>
            <a:srgbClr val="FDBC0F"/>
          </a:solidFill>
          <a:ln>
            <a:solidFill>
              <a:schemeClr val="tx1"/>
            </a:solidFill>
          </a:ln>
        </p:spPr>
        <p:txBody>
          <a:bodyPr wrap="square" rtlCol="0">
            <a:spAutoFit/>
          </a:bodyPr>
          <a:lstStyle/>
          <a:p>
            <a:pPr algn="ctr"/>
            <a:r>
              <a:rPr lang="en-US" sz="1200" dirty="0"/>
              <a:t>STATION</a:t>
            </a:r>
          </a:p>
        </p:txBody>
      </p:sp>
      <p:cxnSp>
        <p:nvCxnSpPr>
          <p:cNvPr id="63" name="Straight Connector 62">
            <a:extLst>
              <a:ext uri="{FF2B5EF4-FFF2-40B4-BE49-F238E27FC236}">
                <a16:creationId xmlns:a16="http://schemas.microsoft.com/office/drawing/2014/main" id="{8892CAD6-6ABA-E246-97FA-C45583C8F4EF}"/>
              </a:ext>
            </a:extLst>
          </p:cNvPr>
          <p:cNvCxnSpPr>
            <a:cxnSpLocks/>
          </p:cNvCxnSpPr>
          <p:nvPr/>
        </p:nvCxnSpPr>
        <p:spPr>
          <a:xfrm flipH="1" flipV="1">
            <a:off x="405834" y="4824739"/>
            <a:ext cx="1599439" cy="1335879"/>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11953CBC-7EBF-F84D-9CB1-81AA76AE5E9D}"/>
              </a:ext>
            </a:extLst>
          </p:cNvPr>
          <p:cNvCxnSpPr>
            <a:cxnSpLocks/>
          </p:cNvCxnSpPr>
          <p:nvPr/>
        </p:nvCxnSpPr>
        <p:spPr>
          <a:xfrm flipH="1" flipV="1">
            <a:off x="1205553" y="5019284"/>
            <a:ext cx="557330" cy="265931"/>
          </a:xfrm>
          <a:prstGeom prst="line">
            <a:avLst/>
          </a:prstGeom>
          <a:ln w="508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43B47462-C2E0-9E42-B61A-7E1EB203540F}"/>
              </a:ext>
            </a:extLst>
          </p:cNvPr>
          <p:cNvCxnSpPr>
            <a:cxnSpLocks/>
          </p:cNvCxnSpPr>
          <p:nvPr/>
        </p:nvCxnSpPr>
        <p:spPr>
          <a:xfrm>
            <a:off x="8408386" y="2527865"/>
            <a:ext cx="2407248" cy="36082"/>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D12F54E-214E-EB44-9435-B178A41838FD}"/>
              </a:ext>
            </a:extLst>
          </p:cNvPr>
          <p:cNvCxnSpPr>
            <a:cxnSpLocks/>
          </p:cNvCxnSpPr>
          <p:nvPr/>
        </p:nvCxnSpPr>
        <p:spPr>
          <a:xfrm>
            <a:off x="3329149" y="4801072"/>
            <a:ext cx="700716" cy="349276"/>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4CDD9E65-7F94-2947-BD34-9725011CC90C}"/>
              </a:ext>
            </a:extLst>
          </p:cNvPr>
          <p:cNvCxnSpPr>
            <a:cxnSpLocks/>
          </p:cNvCxnSpPr>
          <p:nvPr/>
        </p:nvCxnSpPr>
        <p:spPr>
          <a:xfrm flipH="1" flipV="1">
            <a:off x="216634" y="5046354"/>
            <a:ext cx="1403186" cy="1257994"/>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730A61B8-6E33-C04E-BCFF-3A87EBF52FA6}"/>
              </a:ext>
            </a:extLst>
          </p:cNvPr>
          <p:cNvCxnSpPr>
            <a:cxnSpLocks/>
          </p:cNvCxnSpPr>
          <p:nvPr/>
        </p:nvCxnSpPr>
        <p:spPr>
          <a:xfrm flipH="1" flipV="1">
            <a:off x="10817774" y="2554521"/>
            <a:ext cx="623482" cy="492940"/>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1ADEC5BA-A8CE-E341-B8D8-0873485F38CD}"/>
              </a:ext>
            </a:extLst>
          </p:cNvPr>
          <p:cNvCxnSpPr>
            <a:cxnSpLocks/>
          </p:cNvCxnSpPr>
          <p:nvPr/>
        </p:nvCxnSpPr>
        <p:spPr>
          <a:xfrm flipV="1">
            <a:off x="4096882" y="5343836"/>
            <a:ext cx="491717" cy="339617"/>
          </a:xfrm>
          <a:prstGeom prst="line">
            <a:avLst/>
          </a:prstGeom>
          <a:ln w="38100">
            <a:solidFill>
              <a:srgbClr val="FFC41C"/>
            </a:solidFill>
            <a:prstDash val="sysDash"/>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513A8E0D-7D7D-8443-9236-9BF133F7EE28}"/>
              </a:ext>
            </a:extLst>
          </p:cNvPr>
          <p:cNvCxnSpPr>
            <a:cxnSpLocks/>
          </p:cNvCxnSpPr>
          <p:nvPr/>
        </p:nvCxnSpPr>
        <p:spPr>
          <a:xfrm flipV="1">
            <a:off x="11441256" y="3047462"/>
            <a:ext cx="2140" cy="2222791"/>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6C6E885A-C73B-DA4F-BC56-81BE23D44D9B}"/>
              </a:ext>
            </a:extLst>
          </p:cNvPr>
          <p:cNvCxnSpPr>
            <a:cxnSpLocks/>
          </p:cNvCxnSpPr>
          <p:nvPr/>
        </p:nvCxnSpPr>
        <p:spPr>
          <a:xfrm flipV="1">
            <a:off x="10872630" y="5191814"/>
            <a:ext cx="604861" cy="490699"/>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73DFF154-5632-A546-9528-8BEB6C27C560}"/>
              </a:ext>
            </a:extLst>
          </p:cNvPr>
          <p:cNvCxnSpPr>
            <a:cxnSpLocks/>
          </p:cNvCxnSpPr>
          <p:nvPr/>
        </p:nvCxnSpPr>
        <p:spPr>
          <a:xfrm flipH="1" flipV="1">
            <a:off x="10444970" y="2590603"/>
            <a:ext cx="682404" cy="533134"/>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5FD75AAE-6C05-FF4B-8D62-4FC79E3AD0CB}"/>
              </a:ext>
            </a:extLst>
          </p:cNvPr>
          <p:cNvCxnSpPr>
            <a:cxnSpLocks/>
          </p:cNvCxnSpPr>
          <p:nvPr/>
        </p:nvCxnSpPr>
        <p:spPr>
          <a:xfrm flipV="1">
            <a:off x="11129515" y="3074117"/>
            <a:ext cx="7975" cy="2115397"/>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7E4F3C80-9BDC-E74D-AEE5-612A8F9C9EDF}"/>
              </a:ext>
            </a:extLst>
          </p:cNvPr>
          <p:cNvCxnSpPr>
            <a:cxnSpLocks/>
          </p:cNvCxnSpPr>
          <p:nvPr/>
        </p:nvCxnSpPr>
        <p:spPr>
          <a:xfrm flipH="1" flipV="1">
            <a:off x="4051971" y="6183760"/>
            <a:ext cx="245858" cy="241176"/>
          </a:xfrm>
          <a:prstGeom prst="line">
            <a:avLst/>
          </a:prstGeom>
          <a:ln w="38100">
            <a:solidFill>
              <a:srgbClr val="FFC41C"/>
            </a:solidFill>
            <a:prstDash val="sysDash"/>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5A49299E-1279-B74C-8C76-9B45B4F13120}"/>
              </a:ext>
            </a:extLst>
          </p:cNvPr>
          <p:cNvCxnSpPr>
            <a:cxnSpLocks/>
          </p:cNvCxnSpPr>
          <p:nvPr/>
        </p:nvCxnSpPr>
        <p:spPr>
          <a:xfrm flipV="1">
            <a:off x="4118372" y="5675351"/>
            <a:ext cx="0" cy="508409"/>
          </a:xfrm>
          <a:prstGeom prst="line">
            <a:avLst/>
          </a:prstGeom>
          <a:ln w="38100">
            <a:solidFill>
              <a:srgbClr val="FFC41C"/>
            </a:solidFill>
            <a:prstDash val="sysDash"/>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56FAB426-E662-294F-9A05-D738689A333F}"/>
              </a:ext>
            </a:extLst>
          </p:cNvPr>
          <p:cNvCxnSpPr>
            <a:cxnSpLocks/>
          </p:cNvCxnSpPr>
          <p:nvPr/>
        </p:nvCxnSpPr>
        <p:spPr>
          <a:xfrm>
            <a:off x="4588599" y="5343836"/>
            <a:ext cx="1429464" cy="0"/>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9422C673-EA44-D542-BD76-4831E16EA818}"/>
              </a:ext>
            </a:extLst>
          </p:cNvPr>
          <p:cNvCxnSpPr>
            <a:cxnSpLocks/>
          </p:cNvCxnSpPr>
          <p:nvPr/>
        </p:nvCxnSpPr>
        <p:spPr>
          <a:xfrm>
            <a:off x="6483806" y="5657056"/>
            <a:ext cx="4388824" cy="27757"/>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55D4663E-095C-4542-8976-88218B829AB1}"/>
              </a:ext>
            </a:extLst>
          </p:cNvPr>
          <p:cNvCxnSpPr>
            <a:cxnSpLocks/>
          </p:cNvCxnSpPr>
          <p:nvPr/>
        </p:nvCxnSpPr>
        <p:spPr>
          <a:xfrm flipV="1">
            <a:off x="5585620" y="5625038"/>
            <a:ext cx="898186" cy="795969"/>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A83B0EC0-9AE0-604B-903F-03BFF66E7656}"/>
              </a:ext>
            </a:extLst>
          </p:cNvPr>
          <p:cNvCxnSpPr>
            <a:cxnSpLocks/>
          </p:cNvCxnSpPr>
          <p:nvPr/>
        </p:nvCxnSpPr>
        <p:spPr>
          <a:xfrm>
            <a:off x="4268522" y="6410994"/>
            <a:ext cx="1347762" cy="0"/>
          </a:xfrm>
          <a:prstGeom prst="line">
            <a:avLst/>
          </a:prstGeom>
          <a:ln w="38100">
            <a:solidFill>
              <a:srgbClr val="FFC41C"/>
            </a:solidFill>
            <a:prstDash val="sysDash"/>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413ED7E3-FAD7-C24D-994D-B23ECCC01C6B}"/>
              </a:ext>
            </a:extLst>
          </p:cNvPr>
          <p:cNvCxnSpPr>
            <a:cxnSpLocks/>
          </p:cNvCxnSpPr>
          <p:nvPr/>
        </p:nvCxnSpPr>
        <p:spPr>
          <a:xfrm flipV="1">
            <a:off x="10516861" y="5150348"/>
            <a:ext cx="604861" cy="490699"/>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04CCE308-9702-C646-B6F3-9DC05814B72D}"/>
              </a:ext>
            </a:extLst>
          </p:cNvPr>
          <p:cNvCxnSpPr>
            <a:cxnSpLocks/>
          </p:cNvCxnSpPr>
          <p:nvPr/>
        </p:nvCxnSpPr>
        <p:spPr>
          <a:xfrm flipH="1" flipV="1">
            <a:off x="6035771" y="5334447"/>
            <a:ext cx="475382" cy="343770"/>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43572FBA-4AA8-E242-A106-B15985B59B5F}"/>
              </a:ext>
            </a:extLst>
          </p:cNvPr>
          <p:cNvCxnSpPr>
            <a:cxnSpLocks/>
          </p:cNvCxnSpPr>
          <p:nvPr/>
        </p:nvCxnSpPr>
        <p:spPr>
          <a:xfrm flipH="1" flipV="1">
            <a:off x="4731662" y="5058561"/>
            <a:ext cx="501891" cy="285275"/>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sp>
        <p:nvSpPr>
          <p:cNvPr id="137" name="TextBox 136">
            <a:extLst>
              <a:ext uri="{FF2B5EF4-FFF2-40B4-BE49-F238E27FC236}">
                <a16:creationId xmlns:a16="http://schemas.microsoft.com/office/drawing/2014/main" id="{C1F9953C-4D1B-B44B-A758-BEA28C7EFCDF}"/>
              </a:ext>
            </a:extLst>
          </p:cNvPr>
          <p:cNvSpPr txBox="1"/>
          <p:nvPr/>
        </p:nvSpPr>
        <p:spPr>
          <a:xfrm>
            <a:off x="7460672" y="3440224"/>
            <a:ext cx="3030109" cy="1107996"/>
          </a:xfrm>
          <a:prstGeom prst="rect">
            <a:avLst/>
          </a:prstGeom>
          <a:noFill/>
          <a:ln>
            <a:solidFill>
              <a:schemeClr val="tx1"/>
            </a:solidFill>
          </a:ln>
        </p:spPr>
        <p:txBody>
          <a:bodyPr wrap="square" rtlCol="0">
            <a:spAutoFit/>
          </a:bodyPr>
          <a:lstStyle/>
          <a:p>
            <a:pPr algn="ctr"/>
            <a:r>
              <a:rPr lang="en-US" dirty="0"/>
              <a:t>NOTE </a:t>
            </a:r>
          </a:p>
          <a:p>
            <a:pPr marL="228600" indent="-228600">
              <a:buAutoNum type="arabicPeriod"/>
            </a:pPr>
            <a:r>
              <a:rPr lang="en-US" sz="1200" dirty="0"/>
              <a:t>ACCRS Mainlines are blue and yellow</a:t>
            </a:r>
          </a:p>
          <a:p>
            <a:pPr marL="228600" indent="-228600">
              <a:buAutoNum type="arabicPeriod"/>
            </a:pPr>
            <a:r>
              <a:rPr lang="en-US" sz="1200" dirty="0"/>
              <a:t>Trolley Line is green</a:t>
            </a:r>
          </a:p>
          <a:p>
            <a:pPr marL="228600" indent="-228600">
              <a:buAutoNum type="arabicPeriod"/>
            </a:pPr>
            <a:r>
              <a:rPr lang="en-US" sz="1200" dirty="0"/>
              <a:t>Interurban line is gold</a:t>
            </a:r>
          </a:p>
          <a:p>
            <a:pPr marL="228600" indent="-228600">
              <a:buAutoNum type="arabicPeriod"/>
            </a:pPr>
            <a:r>
              <a:rPr lang="en-US" sz="1200" dirty="0"/>
              <a:t>Dashed lines are reverse loops</a:t>
            </a:r>
          </a:p>
        </p:txBody>
      </p:sp>
      <p:sp>
        <p:nvSpPr>
          <p:cNvPr id="4" name="TextBox 3">
            <a:extLst>
              <a:ext uri="{FF2B5EF4-FFF2-40B4-BE49-F238E27FC236}">
                <a16:creationId xmlns:a16="http://schemas.microsoft.com/office/drawing/2014/main" id="{F4B16605-4B1F-3F43-9374-861A85BC66EF}"/>
              </a:ext>
            </a:extLst>
          </p:cNvPr>
          <p:cNvSpPr txBox="1"/>
          <p:nvPr/>
        </p:nvSpPr>
        <p:spPr>
          <a:xfrm rot="2148991">
            <a:off x="8039656" y="1782045"/>
            <a:ext cx="1426706" cy="276999"/>
          </a:xfrm>
          <a:prstGeom prst="rect">
            <a:avLst/>
          </a:prstGeom>
          <a:noFill/>
          <a:ln>
            <a:solidFill>
              <a:schemeClr val="tx1"/>
            </a:solidFill>
          </a:ln>
        </p:spPr>
        <p:txBody>
          <a:bodyPr wrap="square" rtlCol="0">
            <a:spAutoFit/>
          </a:bodyPr>
          <a:lstStyle/>
          <a:p>
            <a:pPr algn="ctr"/>
            <a:r>
              <a:rPr lang="en-US" sz="1200" dirty="0"/>
              <a:t>Interurban Controls</a:t>
            </a:r>
          </a:p>
        </p:txBody>
      </p:sp>
      <p:sp>
        <p:nvSpPr>
          <p:cNvPr id="11" name="TextBox 10">
            <a:extLst>
              <a:ext uri="{FF2B5EF4-FFF2-40B4-BE49-F238E27FC236}">
                <a16:creationId xmlns:a16="http://schemas.microsoft.com/office/drawing/2014/main" id="{9E19C756-72D1-2E44-B462-CD74156C4921}"/>
              </a:ext>
            </a:extLst>
          </p:cNvPr>
          <p:cNvSpPr txBox="1"/>
          <p:nvPr/>
        </p:nvSpPr>
        <p:spPr>
          <a:xfrm rot="2694801">
            <a:off x="4637767" y="2959777"/>
            <a:ext cx="1155188" cy="276999"/>
          </a:xfrm>
          <a:prstGeom prst="rect">
            <a:avLst/>
          </a:prstGeom>
          <a:noFill/>
          <a:ln>
            <a:solidFill>
              <a:schemeClr val="tx1"/>
            </a:solidFill>
          </a:ln>
        </p:spPr>
        <p:txBody>
          <a:bodyPr wrap="none" rtlCol="0">
            <a:spAutoFit/>
          </a:bodyPr>
          <a:lstStyle/>
          <a:p>
            <a:r>
              <a:rPr lang="en-US" sz="1200" dirty="0"/>
              <a:t>Trolley Controls</a:t>
            </a:r>
          </a:p>
        </p:txBody>
      </p:sp>
      <p:cxnSp>
        <p:nvCxnSpPr>
          <p:cNvPr id="20" name="Straight Connector 19">
            <a:extLst>
              <a:ext uri="{FF2B5EF4-FFF2-40B4-BE49-F238E27FC236}">
                <a16:creationId xmlns:a16="http://schemas.microsoft.com/office/drawing/2014/main" id="{A63E46EE-34C0-8845-829D-55554B88B458}"/>
              </a:ext>
            </a:extLst>
          </p:cNvPr>
          <p:cNvCxnSpPr>
            <a:cxnSpLocks/>
          </p:cNvCxnSpPr>
          <p:nvPr/>
        </p:nvCxnSpPr>
        <p:spPr>
          <a:xfrm>
            <a:off x="4434605" y="4350358"/>
            <a:ext cx="1598182" cy="1198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F2B53851-CE39-BD4C-ABF8-5AE837CD61D8}"/>
              </a:ext>
            </a:extLst>
          </p:cNvPr>
          <p:cNvCxnSpPr>
            <a:cxnSpLocks/>
          </p:cNvCxnSpPr>
          <p:nvPr/>
        </p:nvCxnSpPr>
        <p:spPr>
          <a:xfrm flipV="1">
            <a:off x="4508637" y="3861051"/>
            <a:ext cx="311258" cy="216251"/>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FEC1BEA8-E5FE-604D-8898-0A1B79785D9E}"/>
              </a:ext>
            </a:extLst>
          </p:cNvPr>
          <p:cNvCxnSpPr>
            <a:cxnSpLocks/>
          </p:cNvCxnSpPr>
          <p:nvPr/>
        </p:nvCxnSpPr>
        <p:spPr>
          <a:xfrm flipV="1">
            <a:off x="1848493" y="4094834"/>
            <a:ext cx="374841" cy="255524"/>
          </a:xfrm>
          <a:prstGeom prst="line">
            <a:avLst/>
          </a:prstGeom>
          <a:ln w="3810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A8AC9DA8-ADF4-0D44-BE84-6C3AF79252C2}"/>
              </a:ext>
            </a:extLst>
          </p:cNvPr>
          <p:cNvCxnSpPr>
            <a:cxnSpLocks/>
          </p:cNvCxnSpPr>
          <p:nvPr/>
        </p:nvCxnSpPr>
        <p:spPr>
          <a:xfrm>
            <a:off x="1047910" y="3873442"/>
            <a:ext cx="1976006" cy="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A1E070D2-B4AE-B44B-A382-825220E9C56F}"/>
              </a:ext>
            </a:extLst>
          </p:cNvPr>
          <p:cNvSpPr txBox="1"/>
          <p:nvPr/>
        </p:nvSpPr>
        <p:spPr>
          <a:xfrm>
            <a:off x="8287705" y="2525671"/>
            <a:ext cx="1541135" cy="276999"/>
          </a:xfrm>
          <a:prstGeom prst="rect">
            <a:avLst/>
          </a:prstGeom>
          <a:noFill/>
        </p:spPr>
        <p:txBody>
          <a:bodyPr wrap="square" rtlCol="0">
            <a:spAutoFit/>
          </a:bodyPr>
          <a:lstStyle/>
          <a:p>
            <a:pPr algn="ctr"/>
            <a:r>
              <a:rPr lang="en-US" sz="1200" dirty="0"/>
              <a:t>Interchange Area</a:t>
            </a:r>
          </a:p>
        </p:txBody>
      </p:sp>
      <p:sp>
        <p:nvSpPr>
          <p:cNvPr id="32" name="TextBox 31">
            <a:extLst>
              <a:ext uri="{FF2B5EF4-FFF2-40B4-BE49-F238E27FC236}">
                <a16:creationId xmlns:a16="http://schemas.microsoft.com/office/drawing/2014/main" id="{6DD234D8-63EE-FA4D-AE9F-86FB89910267}"/>
              </a:ext>
            </a:extLst>
          </p:cNvPr>
          <p:cNvSpPr txBox="1"/>
          <p:nvPr/>
        </p:nvSpPr>
        <p:spPr>
          <a:xfrm rot="21352918">
            <a:off x="1816966" y="4916889"/>
            <a:ext cx="1549896" cy="276999"/>
          </a:xfrm>
          <a:prstGeom prst="rect">
            <a:avLst/>
          </a:prstGeom>
          <a:noFill/>
        </p:spPr>
        <p:txBody>
          <a:bodyPr wrap="square" rtlCol="0">
            <a:spAutoFit/>
          </a:bodyPr>
          <a:lstStyle/>
          <a:p>
            <a:pPr algn="ctr"/>
            <a:r>
              <a:rPr lang="en-US" sz="1200" dirty="0"/>
              <a:t>Mainline Interchange</a:t>
            </a:r>
          </a:p>
        </p:txBody>
      </p:sp>
      <p:cxnSp>
        <p:nvCxnSpPr>
          <p:cNvPr id="74" name="Straight Connector 73">
            <a:extLst>
              <a:ext uri="{FF2B5EF4-FFF2-40B4-BE49-F238E27FC236}">
                <a16:creationId xmlns:a16="http://schemas.microsoft.com/office/drawing/2014/main" id="{83C98F41-BEF1-DB4B-B8A1-C756E3CD079A}"/>
              </a:ext>
            </a:extLst>
          </p:cNvPr>
          <p:cNvCxnSpPr>
            <a:cxnSpLocks/>
          </p:cNvCxnSpPr>
          <p:nvPr/>
        </p:nvCxnSpPr>
        <p:spPr>
          <a:xfrm>
            <a:off x="0" y="2418937"/>
            <a:ext cx="1960320" cy="12011"/>
          </a:xfrm>
          <a:prstGeom prst="line">
            <a:avLst/>
          </a:prstGeom>
          <a:ln w="28575">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98813B9F-1D1B-AA41-BFF3-587DD30E42BA}"/>
              </a:ext>
            </a:extLst>
          </p:cNvPr>
          <p:cNvCxnSpPr>
            <a:cxnSpLocks/>
          </p:cNvCxnSpPr>
          <p:nvPr/>
        </p:nvCxnSpPr>
        <p:spPr>
          <a:xfrm flipH="1">
            <a:off x="489788" y="2687997"/>
            <a:ext cx="35271" cy="855729"/>
          </a:xfrm>
          <a:prstGeom prst="line">
            <a:avLst/>
          </a:prstGeom>
          <a:ln w="28575">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D9983DEC-4A91-0D4F-A5A8-AD466B3B6F41}"/>
              </a:ext>
            </a:extLst>
          </p:cNvPr>
          <p:cNvCxnSpPr>
            <a:cxnSpLocks/>
          </p:cNvCxnSpPr>
          <p:nvPr/>
        </p:nvCxnSpPr>
        <p:spPr>
          <a:xfrm>
            <a:off x="336464" y="2450302"/>
            <a:ext cx="235170" cy="309307"/>
          </a:xfrm>
          <a:prstGeom prst="line">
            <a:avLst/>
          </a:prstGeom>
          <a:ln w="28575">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950EFA55-D210-9A40-97B0-919F5C01DB22}"/>
              </a:ext>
            </a:extLst>
          </p:cNvPr>
          <p:cNvCxnSpPr>
            <a:cxnSpLocks/>
          </p:cNvCxnSpPr>
          <p:nvPr/>
        </p:nvCxnSpPr>
        <p:spPr>
          <a:xfrm flipV="1">
            <a:off x="2628668" y="4158857"/>
            <a:ext cx="839352" cy="3847"/>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3004592"/>
      </p:ext>
    </p:extLst>
  </p:cSld>
  <p:clrMapOvr>
    <a:masterClrMapping/>
  </p:clrMapOvr>
  <mc:AlternateContent xmlns:mc="http://schemas.openxmlformats.org/markup-compatibility/2006" xmlns:p14="http://schemas.microsoft.com/office/powerpoint/2010/main">
    <mc:Choice Requires="p14">
      <p:transition spd="slow" p14:dur="3000" advTm="11102">
        <p14:shred/>
      </p:transition>
    </mc:Choice>
    <mc:Fallback xmlns="">
      <p:transition spd="slow" advTm="11102">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lumMod val="90000"/>
            <a:alpha val="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AED744-8688-074E-A745-CB6DE19493B0}"/>
              </a:ext>
            </a:extLst>
          </p:cNvPr>
          <p:cNvSpPr>
            <a:spLocks noGrp="1"/>
          </p:cNvSpPr>
          <p:nvPr>
            <p:ph type="title"/>
          </p:nvPr>
        </p:nvSpPr>
        <p:spPr/>
        <p:txBody>
          <a:bodyPr>
            <a:normAutofit/>
          </a:bodyPr>
          <a:lstStyle/>
          <a:p>
            <a:pPr algn="ctr"/>
            <a:r>
              <a:rPr lang="en-US" sz="3600" b="1" dirty="0"/>
              <a:t>ACCRS DCC POSSIBLE DISTRICTS </a:t>
            </a:r>
            <a:br>
              <a:rPr lang="en-US" sz="3600" b="1" dirty="0"/>
            </a:br>
            <a:r>
              <a:rPr lang="en-US" sz="2400" b="1" dirty="0"/>
              <a:t>SIX POSSIBLE DISTRICTS FOR LAYOUT</a:t>
            </a:r>
            <a:endParaRPr lang="en-US" sz="3600" b="1" dirty="0"/>
          </a:p>
        </p:txBody>
      </p:sp>
      <p:sp>
        <p:nvSpPr>
          <p:cNvPr id="3" name="Content Placeholder 2">
            <a:extLst>
              <a:ext uri="{FF2B5EF4-FFF2-40B4-BE49-F238E27FC236}">
                <a16:creationId xmlns:a16="http://schemas.microsoft.com/office/drawing/2014/main" id="{5514ED53-4148-9F44-8790-B6AA9FD9FDE2}"/>
              </a:ext>
            </a:extLst>
          </p:cNvPr>
          <p:cNvSpPr>
            <a:spLocks noGrp="1"/>
          </p:cNvSpPr>
          <p:nvPr>
            <p:ph idx="1"/>
          </p:nvPr>
        </p:nvSpPr>
        <p:spPr/>
        <p:txBody>
          <a:bodyPr>
            <a:normAutofit fontScale="92500" lnSpcReduction="20000"/>
          </a:bodyPr>
          <a:lstStyle/>
          <a:p>
            <a:pPr marL="0" indent="0" algn="ctr">
              <a:buNone/>
            </a:pPr>
            <a:endParaRPr lang="en-US" dirty="0"/>
          </a:p>
          <a:p>
            <a:pPr marL="0" indent="0">
              <a:buNone/>
            </a:pPr>
            <a:r>
              <a:rPr lang="en-US" i="1" dirty="0"/>
              <a:t>DISTRICT ONE   </a:t>
            </a:r>
            <a:r>
              <a:rPr lang="en-US" sz="1800" i="1" dirty="0"/>
              <a:t>FRONT OF LAYOUT BLOCK 9, BLOCK 1 ( SOUTH END ), DUAL GAGE, AND INDUSTRIAL  AREA  </a:t>
            </a:r>
            <a:r>
              <a:rPr lang="en-US" b="1" dirty="0"/>
              <a:t>18 DETECTORS NEEDED </a:t>
            </a:r>
            <a:r>
              <a:rPr lang="en-US" sz="1800" b="1" dirty="0"/>
              <a:t>known NG detectors that interface with STD. Gage are included in count</a:t>
            </a:r>
            <a:r>
              <a:rPr lang="en-US" b="1" dirty="0"/>
              <a:t> </a:t>
            </a:r>
          </a:p>
          <a:p>
            <a:pPr marL="0" indent="0">
              <a:buNone/>
            </a:pPr>
            <a:r>
              <a:rPr lang="en-US" i="1" dirty="0"/>
              <a:t>DISTRICT TWO. </a:t>
            </a:r>
            <a:r>
              <a:rPr lang="en-US" sz="1800" i="1" dirty="0"/>
              <a:t>BLOCK 1 (NORTH END )BLOCK 2, BLOCK 3, AND PASSENGER YARD</a:t>
            </a:r>
          </a:p>
          <a:p>
            <a:pPr marL="0" indent="0">
              <a:buNone/>
            </a:pPr>
            <a:r>
              <a:rPr lang="en-US" b="1" dirty="0"/>
              <a:t>24 DETECTORS NEEDED</a:t>
            </a:r>
          </a:p>
          <a:p>
            <a:pPr marL="0" indent="0">
              <a:buNone/>
            </a:pPr>
            <a:r>
              <a:rPr lang="en-US" i="1" dirty="0"/>
              <a:t>DISTRICT THREE. </a:t>
            </a:r>
            <a:r>
              <a:rPr lang="en-US" sz="1800" i="1" dirty="0"/>
              <a:t>BLOCK 4, BLOCK 5, REVERSE LOOP #1 ( FRONT OF LAYOUT ),AND NARROW GAGE </a:t>
            </a:r>
          </a:p>
          <a:p>
            <a:pPr marL="0" indent="0">
              <a:buNone/>
            </a:pPr>
            <a:r>
              <a:rPr lang="en-US" sz="1800" i="1" dirty="0"/>
              <a:t>( NORTH END AROUND MOUNTAIN ). </a:t>
            </a:r>
            <a:r>
              <a:rPr lang="en-US" b="1" dirty="0"/>
              <a:t>17 DETECTORS NEEDED</a:t>
            </a:r>
          </a:p>
          <a:p>
            <a:pPr marL="0" indent="0">
              <a:buNone/>
            </a:pPr>
            <a:r>
              <a:rPr lang="en-US" i="1" dirty="0"/>
              <a:t>DISTRICT FOUR. </a:t>
            </a:r>
            <a:r>
              <a:rPr lang="en-US" sz="1800" i="1" dirty="0"/>
              <a:t>BLOCK 6, BLOCK 7, BLOCK 8, LIVERMORE, REVERSE LOOP 2, AND NARROW GAGE</a:t>
            </a:r>
          </a:p>
          <a:p>
            <a:pPr marL="0" indent="0">
              <a:buNone/>
            </a:pPr>
            <a:r>
              <a:rPr lang="en-US" b="1" dirty="0"/>
              <a:t>11 DETECTORS NEEDED</a:t>
            </a:r>
          </a:p>
          <a:p>
            <a:pPr marL="0" indent="0">
              <a:buNone/>
            </a:pPr>
            <a:r>
              <a:rPr lang="en-US" i="1" dirty="0"/>
              <a:t>DISTRICT FIVE </a:t>
            </a:r>
            <a:r>
              <a:rPr lang="en-US" sz="1800" i="1" dirty="0"/>
              <a:t>NARROW GAGE YARDS AND NARROW GAGE MAIN LINE (SOUTH END )</a:t>
            </a:r>
            <a:endParaRPr lang="en-US" i="1" dirty="0"/>
          </a:p>
          <a:p>
            <a:pPr marL="0" indent="0">
              <a:buNone/>
            </a:pPr>
            <a:r>
              <a:rPr lang="en-US" i="1" dirty="0"/>
              <a:t>DISTRICT SIX </a:t>
            </a:r>
            <a:r>
              <a:rPr lang="en-US" sz="1800" i="1" dirty="0"/>
              <a:t>TROLLEY AND INTERURBAN LINE ( SEE SLIDE #8 or #17 </a:t>
            </a:r>
            <a:r>
              <a:rPr lang="en-US" sz="1800" b="1" i="1" dirty="0"/>
              <a:t>) </a:t>
            </a:r>
            <a:r>
              <a:rPr lang="en-US" b="1" i="1" dirty="0"/>
              <a:t>22 DETECTORS NEEDED</a:t>
            </a:r>
          </a:p>
        </p:txBody>
      </p:sp>
    </p:spTree>
    <p:extLst>
      <p:ext uri="{BB962C8B-B14F-4D97-AF65-F5344CB8AC3E}">
        <p14:creationId xmlns:p14="http://schemas.microsoft.com/office/powerpoint/2010/main" val="36151211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advTm="13078">
        <p15:prstTrans prst="curtains"/>
      </p:transition>
    </mc:Choice>
    <mc:Fallback xmlns="">
      <p:transition spd="slow" advTm="13078">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lumMod val="90000"/>
            <a:alpha val="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77E49-ACF7-7E4D-9267-48FC086F4414}"/>
              </a:ext>
            </a:extLst>
          </p:cNvPr>
          <p:cNvSpPr>
            <a:spLocks noGrp="1"/>
          </p:cNvSpPr>
          <p:nvPr>
            <p:ph type="title"/>
          </p:nvPr>
        </p:nvSpPr>
        <p:spPr>
          <a:xfrm>
            <a:off x="834946" y="105738"/>
            <a:ext cx="10515600" cy="1325563"/>
          </a:xfrm>
        </p:spPr>
        <p:txBody>
          <a:bodyPr>
            <a:normAutofit/>
          </a:bodyPr>
          <a:lstStyle/>
          <a:p>
            <a:pPr algn="ctr"/>
            <a:r>
              <a:rPr lang="en-US" sz="4000" b="1" dirty="0"/>
              <a:t>ACCRS DCC POSSIBLE DISTRICTS</a:t>
            </a:r>
            <a:br>
              <a:rPr lang="en-US" sz="3600" dirty="0"/>
            </a:br>
            <a:r>
              <a:rPr lang="en-US" sz="2700" dirty="0"/>
              <a:t>DISTRICT ONE </a:t>
            </a:r>
            <a:r>
              <a:rPr lang="en-US" sz="1600" dirty="0"/>
              <a:t>BLOCKS 9, 1(SOUTH END), DUAL GAGE ,&amp; INDUSTRIAL AREA ENTRANCE</a:t>
            </a:r>
            <a:br>
              <a:rPr lang="en-US" sz="1600" dirty="0"/>
            </a:br>
            <a:endParaRPr lang="en-US" sz="1600" dirty="0"/>
          </a:p>
        </p:txBody>
      </p:sp>
      <p:cxnSp>
        <p:nvCxnSpPr>
          <p:cNvPr id="5" name="Straight Connector 4">
            <a:extLst>
              <a:ext uri="{FF2B5EF4-FFF2-40B4-BE49-F238E27FC236}">
                <a16:creationId xmlns:a16="http://schemas.microsoft.com/office/drawing/2014/main" id="{13AA6047-5381-A04D-A515-2B94D3CCAD29}"/>
              </a:ext>
            </a:extLst>
          </p:cNvPr>
          <p:cNvCxnSpPr>
            <a:cxnSpLocks/>
          </p:cNvCxnSpPr>
          <p:nvPr/>
        </p:nvCxnSpPr>
        <p:spPr>
          <a:xfrm>
            <a:off x="1632217" y="4844862"/>
            <a:ext cx="10158761" cy="108249"/>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9A74F2D2-0AC6-CC48-A2AD-16E080C9D7B7}"/>
              </a:ext>
            </a:extLst>
          </p:cNvPr>
          <p:cNvCxnSpPr>
            <a:cxnSpLocks/>
          </p:cNvCxnSpPr>
          <p:nvPr/>
        </p:nvCxnSpPr>
        <p:spPr>
          <a:xfrm>
            <a:off x="7364495" y="3241466"/>
            <a:ext cx="2955494" cy="0"/>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F82CA5D5-98B4-FF4B-A938-630F47BE1689}"/>
              </a:ext>
            </a:extLst>
          </p:cNvPr>
          <p:cNvCxnSpPr>
            <a:cxnSpLocks/>
          </p:cNvCxnSpPr>
          <p:nvPr/>
        </p:nvCxnSpPr>
        <p:spPr>
          <a:xfrm>
            <a:off x="8898531" y="4178300"/>
            <a:ext cx="1550019" cy="92067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3FC1072-40B7-D149-AFF3-1F97A17034E5}"/>
              </a:ext>
            </a:extLst>
          </p:cNvPr>
          <p:cNvCxnSpPr>
            <a:cxnSpLocks/>
          </p:cNvCxnSpPr>
          <p:nvPr/>
        </p:nvCxnSpPr>
        <p:spPr>
          <a:xfrm>
            <a:off x="7655059" y="5278811"/>
            <a:ext cx="909756" cy="7518"/>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3E1DF68-53FF-1F40-A1A5-8FA193C2CA39}"/>
              </a:ext>
            </a:extLst>
          </p:cNvPr>
          <p:cNvCxnSpPr>
            <a:cxnSpLocks/>
          </p:cNvCxnSpPr>
          <p:nvPr/>
        </p:nvCxnSpPr>
        <p:spPr>
          <a:xfrm>
            <a:off x="2566555" y="6277265"/>
            <a:ext cx="3387180" cy="21265"/>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8F0476E-8A25-D147-8682-F0CB7749E289}"/>
              </a:ext>
            </a:extLst>
          </p:cNvPr>
          <p:cNvCxnSpPr>
            <a:cxnSpLocks/>
          </p:cNvCxnSpPr>
          <p:nvPr/>
        </p:nvCxnSpPr>
        <p:spPr>
          <a:xfrm>
            <a:off x="1388832" y="5517764"/>
            <a:ext cx="10253168" cy="116313"/>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CE8622C-2F00-1443-AC43-E4CE431D244A}"/>
              </a:ext>
            </a:extLst>
          </p:cNvPr>
          <p:cNvCxnSpPr>
            <a:cxnSpLocks/>
          </p:cNvCxnSpPr>
          <p:nvPr/>
        </p:nvCxnSpPr>
        <p:spPr>
          <a:xfrm flipH="1">
            <a:off x="464127" y="2632908"/>
            <a:ext cx="82283" cy="1970265"/>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139513A-BF6E-C24D-ACE1-01AE85F11FBD}"/>
              </a:ext>
            </a:extLst>
          </p:cNvPr>
          <p:cNvCxnSpPr>
            <a:cxnSpLocks/>
          </p:cNvCxnSpPr>
          <p:nvPr/>
        </p:nvCxnSpPr>
        <p:spPr>
          <a:xfrm flipH="1" flipV="1">
            <a:off x="464127" y="4603173"/>
            <a:ext cx="1084118" cy="976746"/>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A117C33C-7D11-D348-A275-E46ED3961433}"/>
              </a:ext>
            </a:extLst>
          </p:cNvPr>
          <p:cNvCxnSpPr>
            <a:cxnSpLocks/>
          </p:cNvCxnSpPr>
          <p:nvPr/>
        </p:nvCxnSpPr>
        <p:spPr>
          <a:xfrm flipH="1" flipV="1">
            <a:off x="2739737" y="5535758"/>
            <a:ext cx="689263" cy="526763"/>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885350C1-020D-094A-913D-BDDA0F45F5C7}"/>
              </a:ext>
            </a:extLst>
          </p:cNvPr>
          <p:cNvCxnSpPr>
            <a:cxnSpLocks/>
          </p:cNvCxnSpPr>
          <p:nvPr/>
        </p:nvCxnSpPr>
        <p:spPr>
          <a:xfrm flipV="1">
            <a:off x="4198917" y="5857929"/>
            <a:ext cx="485565" cy="19655"/>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14F68A0-8EEB-A54A-9E8B-C51067CDBFC0}"/>
              </a:ext>
            </a:extLst>
          </p:cNvPr>
          <p:cNvCxnSpPr>
            <a:cxnSpLocks/>
          </p:cNvCxnSpPr>
          <p:nvPr/>
        </p:nvCxnSpPr>
        <p:spPr>
          <a:xfrm flipV="1">
            <a:off x="6179126" y="5998947"/>
            <a:ext cx="529937" cy="477767"/>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636B2D0E-A31D-AC40-AA07-8529029BC595}"/>
              </a:ext>
            </a:extLst>
          </p:cNvPr>
          <p:cNvCxnSpPr>
            <a:cxnSpLocks/>
          </p:cNvCxnSpPr>
          <p:nvPr/>
        </p:nvCxnSpPr>
        <p:spPr>
          <a:xfrm flipV="1">
            <a:off x="3429000" y="5998947"/>
            <a:ext cx="4322618" cy="40628"/>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81DC801-51EC-964F-8B53-55F53C1AA79D}"/>
              </a:ext>
            </a:extLst>
          </p:cNvPr>
          <p:cNvCxnSpPr>
            <a:cxnSpLocks/>
          </p:cNvCxnSpPr>
          <p:nvPr/>
        </p:nvCxnSpPr>
        <p:spPr>
          <a:xfrm>
            <a:off x="2566555" y="6476714"/>
            <a:ext cx="3612571" cy="6928"/>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48F3A359-E619-FF47-84D5-5766C1CEB52F}"/>
              </a:ext>
            </a:extLst>
          </p:cNvPr>
          <p:cNvCxnSpPr>
            <a:cxnSpLocks/>
          </p:cNvCxnSpPr>
          <p:nvPr/>
        </p:nvCxnSpPr>
        <p:spPr>
          <a:xfrm flipV="1">
            <a:off x="5888182" y="5998949"/>
            <a:ext cx="820881" cy="278316"/>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A0C3BD99-2625-CC49-8351-E87D7F2D15B6}"/>
              </a:ext>
            </a:extLst>
          </p:cNvPr>
          <p:cNvSpPr txBox="1"/>
          <p:nvPr/>
        </p:nvSpPr>
        <p:spPr>
          <a:xfrm>
            <a:off x="4684482" y="5692579"/>
            <a:ext cx="1465119" cy="276999"/>
          </a:xfrm>
          <a:prstGeom prst="rect">
            <a:avLst/>
          </a:prstGeom>
          <a:solidFill>
            <a:srgbClr val="FDBC0F"/>
          </a:solidFill>
        </p:spPr>
        <p:txBody>
          <a:bodyPr wrap="square" rtlCol="0">
            <a:spAutoFit/>
          </a:bodyPr>
          <a:lstStyle/>
          <a:p>
            <a:pPr algn="ctr"/>
            <a:r>
              <a:rPr lang="en-US" sz="1200" dirty="0"/>
              <a:t>DOURGHTY</a:t>
            </a:r>
          </a:p>
        </p:txBody>
      </p:sp>
      <p:cxnSp>
        <p:nvCxnSpPr>
          <p:cNvPr id="42" name="Straight Connector 41">
            <a:extLst>
              <a:ext uri="{FF2B5EF4-FFF2-40B4-BE49-F238E27FC236}">
                <a16:creationId xmlns:a16="http://schemas.microsoft.com/office/drawing/2014/main" id="{35D14738-107E-A942-90A1-AC1C14DD14DE}"/>
              </a:ext>
            </a:extLst>
          </p:cNvPr>
          <p:cNvCxnSpPr>
            <a:cxnSpLocks/>
          </p:cNvCxnSpPr>
          <p:nvPr/>
        </p:nvCxnSpPr>
        <p:spPr>
          <a:xfrm flipV="1">
            <a:off x="3694136" y="5080071"/>
            <a:ext cx="529937" cy="477767"/>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1817B5C3-1CC0-3744-BD99-5C373D340E80}"/>
              </a:ext>
            </a:extLst>
          </p:cNvPr>
          <p:cNvCxnSpPr>
            <a:cxnSpLocks/>
          </p:cNvCxnSpPr>
          <p:nvPr/>
        </p:nvCxnSpPr>
        <p:spPr>
          <a:xfrm flipV="1">
            <a:off x="4081346" y="4889650"/>
            <a:ext cx="308981" cy="316315"/>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C6E5B463-89D9-FE4B-B02D-15E5D7BF0ECF}"/>
              </a:ext>
            </a:extLst>
          </p:cNvPr>
          <p:cNvCxnSpPr>
            <a:cxnSpLocks/>
          </p:cNvCxnSpPr>
          <p:nvPr/>
        </p:nvCxnSpPr>
        <p:spPr>
          <a:xfrm flipH="1" flipV="1">
            <a:off x="999851" y="4307953"/>
            <a:ext cx="709337" cy="575244"/>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BF5CAAC4-7506-204C-9662-8A79502F8BF4}"/>
              </a:ext>
            </a:extLst>
          </p:cNvPr>
          <p:cNvCxnSpPr>
            <a:cxnSpLocks/>
          </p:cNvCxnSpPr>
          <p:nvPr/>
        </p:nvCxnSpPr>
        <p:spPr>
          <a:xfrm flipV="1">
            <a:off x="999850" y="2632908"/>
            <a:ext cx="0" cy="1675311"/>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64E52380-C9B3-AC40-9822-CDEB00C0EA04}"/>
              </a:ext>
            </a:extLst>
          </p:cNvPr>
          <p:cNvCxnSpPr>
            <a:cxnSpLocks/>
          </p:cNvCxnSpPr>
          <p:nvPr/>
        </p:nvCxnSpPr>
        <p:spPr>
          <a:xfrm flipV="1">
            <a:off x="7385795" y="5259909"/>
            <a:ext cx="359081" cy="341941"/>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74CA9F81-7C92-7447-8CAA-00D50A73DC9D}"/>
              </a:ext>
            </a:extLst>
          </p:cNvPr>
          <p:cNvCxnSpPr>
            <a:cxnSpLocks/>
          </p:cNvCxnSpPr>
          <p:nvPr/>
        </p:nvCxnSpPr>
        <p:spPr>
          <a:xfrm flipH="1" flipV="1">
            <a:off x="8384888" y="4910939"/>
            <a:ext cx="426845" cy="345249"/>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60F4242A-7576-F34F-AD62-5ECE43B5375F}"/>
              </a:ext>
            </a:extLst>
          </p:cNvPr>
          <p:cNvCxnSpPr>
            <a:cxnSpLocks/>
          </p:cNvCxnSpPr>
          <p:nvPr/>
        </p:nvCxnSpPr>
        <p:spPr>
          <a:xfrm flipV="1">
            <a:off x="5396745" y="3241466"/>
            <a:ext cx="2038521" cy="1681662"/>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89449620-7C35-134A-9E4A-CF8267A13497}"/>
              </a:ext>
            </a:extLst>
          </p:cNvPr>
          <p:cNvCxnSpPr>
            <a:cxnSpLocks/>
          </p:cNvCxnSpPr>
          <p:nvPr/>
        </p:nvCxnSpPr>
        <p:spPr>
          <a:xfrm>
            <a:off x="5549145" y="4168649"/>
            <a:ext cx="6231497" cy="965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31FDFBA7-1C07-E84F-A38C-EBED2B8ECE31}"/>
              </a:ext>
            </a:extLst>
          </p:cNvPr>
          <p:cNvCxnSpPr>
            <a:cxnSpLocks/>
          </p:cNvCxnSpPr>
          <p:nvPr/>
        </p:nvCxnSpPr>
        <p:spPr>
          <a:xfrm>
            <a:off x="10351308" y="5089476"/>
            <a:ext cx="1468702"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B053FC4B-F8C4-5649-A4AC-F577A3593E87}"/>
              </a:ext>
            </a:extLst>
          </p:cNvPr>
          <p:cNvCxnSpPr>
            <a:cxnSpLocks/>
          </p:cNvCxnSpPr>
          <p:nvPr/>
        </p:nvCxnSpPr>
        <p:spPr>
          <a:xfrm>
            <a:off x="6874726" y="3719059"/>
            <a:ext cx="4185573" cy="13264"/>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2F6EF43B-2950-5E4C-93B8-271678B65E71}"/>
              </a:ext>
            </a:extLst>
          </p:cNvPr>
          <p:cNvCxnSpPr>
            <a:cxnSpLocks/>
          </p:cNvCxnSpPr>
          <p:nvPr/>
        </p:nvCxnSpPr>
        <p:spPr>
          <a:xfrm>
            <a:off x="8334652" y="5273860"/>
            <a:ext cx="2725647" cy="871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17FBD0E2-6C0B-544E-9654-8395E75C6739}"/>
              </a:ext>
            </a:extLst>
          </p:cNvPr>
          <p:cNvCxnSpPr>
            <a:cxnSpLocks/>
          </p:cNvCxnSpPr>
          <p:nvPr/>
        </p:nvCxnSpPr>
        <p:spPr>
          <a:xfrm>
            <a:off x="3893717" y="2921743"/>
            <a:ext cx="5439854" cy="0"/>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CF5F7198-D0E9-1946-990A-F9FEC20046BF}"/>
              </a:ext>
            </a:extLst>
          </p:cNvPr>
          <p:cNvCxnSpPr>
            <a:cxnSpLocks/>
          </p:cNvCxnSpPr>
          <p:nvPr/>
        </p:nvCxnSpPr>
        <p:spPr>
          <a:xfrm flipH="1" flipV="1">
            <a:off x="9320318" y="2942251"/>
            <a:ext cx="346618" cy="299215"/>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sp>
        <p:nvSpPr>
          <p:cNvPr id="84" name="TextBox 83">
            <a:extLst>
              <a:ext uri="{FF2B5EF4-FFF2-40B4-BE49-F238E27FC236}">
                <a16:creationId xmlns:a16="http://schemas.microsoft.com/office/drawing/2014/main" id="{406F4E74-42C5-5243-B4BC-B590C1D71B48}"/>
              </a:ext>
            </a:extLst>
          </p:cNvPr>
          <p:cNvSpPr txBox="1"/>
          <p:nvPr/>
        </p:nvSpPr>
        <p:spPr>
          <a:xfrm>
            <a:off x="10894340" y="4621394"/>
            <a:ext cx="1198771" cy="276999"/>
          </a:xfrm>
          <a:prstGeom prst="rect">
            <a:avLst/>
          </a:prstGeom>
          <a:solidFill>
            <a:srgbClr val="FDBC0F"/>
          </a:solidFill>
        </p:spPr>
        <p:txBody>
          <a:bodyPr wrap="square" rtlCol="0">
            <a:spAutoFit/>
          </a:bodyPr>
          <a:lstStyle/>
          <a:p>
            <a:pPr algn="ctr"/>
            <a:r>
              <a:rPr lang="en-US" sz="1200" dirty="0"/>
              <a:t>PLEASANTON</a:t>
            </a:r>
          </a:p>
        </p:txBody>
      </p:sp>
      <p:sp>
        <p:nvSpPr>
          <p:cNvPr id="85" name="TextBox 84">
            <a:extLst>
              <a:ext uri="{FF2B5EF4-FFF2-40B4-BE49-F238E27FC236}">
                <a16:creationId xmlns:a16="http://schemas.microsoft.com/office/drawing/2014/main" id="{4D609D3E-D876-8845-AAD9-31A79D81EDC2}"/>
              </a:ext>
            </a:extLst>
          </p:cNvPr>
          <p:cNvSpPr txBox="1"/>
          <p:nvPr/>
        </p:nvSpPr>
        <p:spPr>
          <a:xfrm>
            <a:off x="8761067" y="3580137"/>
            <a:ext cx="1465119" cy="276999"/>
          </a:xfrm>
          <a:prstGeom prst="rect">
            <a:avLst/>
          </a:prstGeom>
          <a:solidFill>
            <a:srgbClr val="FDBC0F"/>
          </a:solidFill>
        </p:spPr>
        <p:txBody>
          <a:bodyPr wrap="square" rtlCol="0">
            <a:spAutoFit/>
          </a:bodyPr>
          <a:lstStyle/>
          <a:p>
            <a:pPr algn="ctr"/>
            <a:r>
              <a:rPr lang="en-US" sz="1200" dirty="0"/>
              <a:t>FRUITVALE YARD</a:t>
            </a:r>
          </a:p>
        </p:txBody>
      </p:sp>
      <p:sp>
        <p:nvSpPr>
          <p:cNvPr id="86" name="TextBox 85">
            <a:extLst>
              <a:ext uri="{FF2B5EF4-FFF2-40B4-BE49-F238E27FC236}">
                <a16:creationId xmlns:a16="http://schemas.microsoft.com/office/drawing/2014/main" id="{80221246-856F-E542-9FF8-6120B8269FD3}"/>
              </a:ext>
            </a:extLst>
          </p:cNvPr>
          <p:cNvSpPr txBox="1"/>
          <p:nvPr/>
        </p:nvSpPr>
        <p:spPr>
          <a:xfrm>
            <a:off x="2428598" y="2630193"/>
            <a:ext cx="1465119" cy="461665"/>
          </a:xfrm>
          <a:prstGeom prst="rect">
            <a:avLst/>
          </a:prstGeom>
          <a:solidFill>
            <a:srgbClr val="FDBC0F"/>
          </a:solidFill>
        </p:spPr>
        <p:txBody>
          <a:bodyPr wrap="square" rtlCol="0">
            <a:spAutoFit/>
          </a:bodyPr>
          <a:lstStyle/>
          <a:p>
            <a:pPr algn="ctr"/>
            <a:r>
              <a:rPr lang="en-US" sz="1200" dirty="0"/>
              <a:t>SET UP TRACK / PROGRAMING</a:t>
            </a:r>
          </a:p>
        </p:txBody>
      </p:sp>
      <p:sp>
        <p:nvSpPr>
          <p:cNvPr id="88" name="TextBox 87">
            <a:extLst>
              <a:ext uri="{FF2B5EF4-FFF2-40B4-BE49-F238E27FC236}">
                <a16:creationId xmlns:a16="http://schemas.microsoft.com/office/drawing/2014/main" id="{BE5B0485-2690-9846-AB6E-FF03FE841C78}"/>
              </a:ext>
            </a:extLst>
          </p:cNvPr>
          <p:cNvSpPr txBox="1"/>
          <p:nvPr/>
        </p:nvSpPr>
        <p:spPr>
          <a:xfrm>
            <a:off x="11085659" y="4951299"/>
            <a:ext cx="694983" cy="415498"/>
          </a:xfrm>
          <a:prstGeom prst="rect">
            <a:avLst/>
          </a:prstGeom>
          <a:solidFill>
            <a:schemeClr val="accent2"/>
          </a:solidFill>
        </p:spPr>
        <p:txBody>
          <a:bodyPr wrap="square" rtlCol="0">
            <a:spAutoFit/>
          </a:bodyPr>
          <a:lstStyle/>
          <a:p>
            <a:pPr algn="ctr"/>
            <a:r>
              <a:rPr lang="en-US" sz="1050" dirty="0"/>
              <a:t>B1B-DET#15</a:t>
            </a:r>
          </a:p>
        </p:txBody>
      </p:sp>
      <p:sp>
        <p:nvSpPr>
          <p:cNvPr id="95" name="TextBox 94">
            <a:extLst>
              <a:ext uri="{FF2B5EF4-FFF2-40B4-BE49-F238E27FC236}">
                <a16:creationId xmlns:a16="http://schemas.microsoft.com/office/drawing/2014/main" id="{EDDAB65E-D318-FA47-B228-6AFE112DE5F1}"/>
              </a:ext>
            </a:extLst>
          </p:cNvPr>
          <p:cNvSpPr txBox="1"/>
          <p:nvPr/>
        </p:nvSpPr>
        <p:spPr>
          <a:xfrm>
            <a:off x="2853549" y="1374195"/>
            <a:ext cx="912606" cy="577081"/>
          </a:xfrm>
          <a:prstGeom prst="rect">
            <a:avLst/>
          </a:prstGeom>
          <a:solidFill>
            <a:srgbClr val="D1E300"/>
          </a:solidFill>
          <a:ln>
            <a:solidFill>
              <a:schemeClr val="tx1"/>
            </a:solidFill>
          </a:ln>
        </p:spPr>
        <p:txBody>
          <a:bodyPr wrap="square" rtlCol="0">
            <a:spAutoFit/>
          </a:bodyPr>
          <a:lstStyle/>
          <a:p>
            <a:pPr algn="ctr"/>
            <a:r>
              <a:rPr lang="en-US" sz="1050" dirty="0"/>
              <a:t>Switch detection</a:t>
            </a:r>
          </a:p>
          <a:p>
            <a:pPr algn="ctr"/>
            <a:r>
              <a:rPr lang="en-US" sz="1050" dirty="0"/>
              <a:t>color</a:t>
            </a:r>
          </a:p>
        </p:txBody>
      </p:sp>
      <p:sp>
        <p:nvSpPr>
          <p:cNvPr id="97" name="TextBox 96">
            <a:extLst>
              <a:ext uri="{FF2B5EF4-FFF2-40B4-BE49-F238E27FC236}">
                <a16:creationId xmlns:a16="http://schemas.microsoft.com/office/drawing/2014/main" id="{882E7A80-22C0-EC4D-A0B9-BA0CC06BCD29}"/>
              </a:ext>
            </a:extLst>
          </p:cNvPr>
          <p:cNvSpPr txBox="1"/>
          <p:nvPr/>
        </p:nvSpPr>
        <p:spPr>
          <a:xfrm>
            <a:off x="113440" y="3003241"/>
            <a:ext cx="832803" cy="415498"/>
          </a:xfrm>
          <a:prstGeom prst="rect">
            <a:avLst/>
          </a:prstGeom>
          <a:solidFill>
            <a:schemeClr val="accent2"/>
          </a:solidFill>
        </p:spPr>
        <p:txBody>
          <a:bodyPr wrap="square" rtlCol="0">
            <a:spAutoFit/>
          </a:bodyPr>
          <a:lstStyle/>
          <a:p>
            <a:pPr algn="ctr"/>
            <a:r>
              <a:rPr lang="en-US" sz="1050" dirty="0"/>
              <a:t>B9A-DET</a:t>
            </a:r>
          </a:p>
          <a:p>
            <a:pPr algn="ctr"/>
            <a:r>
              <a:rPr lang="en-US" sz="1050" dirty="0"/>
              <a:t> #1</a:t>
            </a:r>
          </a:p>
        </p:txBody>
      </p:sp>
      <p:sp>
        <p:nvSpPr>
          <p:cNvPr id="98" name="TextBox 97">
            <a:extLst>
              <a:ext uri="{FF2B5EF4-FFF2-40B4-BE49-F238E27FC236}">
                <a16:creationId xmlns:a16="http://schemas.microsoft.com/office/drawing/2014/main" id="{6790391A-60F3-1F4C-8025-F7F3A0A8C55C}"/>
              </a:ext>
            </a:extLst>
          </p:cNvPr>
          <p:cNvSpPr txBox="1"/>
          <p:nvPr/>
        </p:nvSpPr>
        <p:spPr>
          <a:xfrm>
            <a:off x="649844" y="3673386"/>
            <a:ext cx="710045" cy="415498"/>
          </a:xfrm>
          <a:prstGeom prst="rect">
            <a:avLst/>
          </a:prstGeom>
          <a:solidFill>
            <a:schemeClr val="accent2"/>
          </a:solidFill>
        </p:spPr>
        <p:txBody>
          <a:bodyPr wrap="square" rtlCol="0">
            <a:spAutoFit/>
          </a:bodyPr>
          <a:lstStyle/>
          <a:p>
            <a:pPr algn="ctr"/>
            <a:r>
              <a:rPr lang="en-US" sz="1050" dirty="0"/>
              <a:t>B9BDET</a:t>
            </a:r>
          </a:p>
          <a:p>
            <a:pPr algn="ctr"/>
            <a:r>
              <a:rPr lang="en-US" sz="1050" dirty="0"/>
              <a:t>#2</a:t>
            </a:r>
          </a:p>
        </p:txBody>
      </p:sp>
      <p:sp>
        <p:nvSpPr>
          <p:cNvPr id="100" name="TextBox 99">
            <a:extLst>
              <a:ext uri="{FF2B5EF4-FFF2-40B4-BE49-F238E27FC236}">
                <a16:creationId xmlns:a16="http://schemas.microsoft.com/office/drawing/2014/main" id="{71B375B8-C021-C94E-81B0-37282136465B}"/>
              </a:ext>
            </a:extLst>
          </p:cNvPr>
          <p:cNvSpPr txBox="1"/>
          <p:nvPr/>
        </p:nvSpPr>
        <p:spPr>
          <a:xfrm>
            <a:off x="6178619" y="4210738"/>
            <a:ext cx="652708" cy="415498"/>
          </a:xfrm>
          <a:prstGeom prst="rect">
            <a:avLst/>
          </a:prstGeom>
          <a:solidFill>
            <a:schemeClr val="accent2"/>
          </a:solidFill>
        </p:spPr>
        <p:txBody>
          <a:bodyPr wrap="square" rtlCol="0">
            <a:spAutoFit/>
          </a:bodyPr>
          <a:lstStyle/>
          <a:p>
            <a:pPr algn="ctr"/>
            <a:r>
              <a:rPr lang="en-US" sz="1050" dirty="0"/>
              <a:t>NG X-DET#7</a:t>
            </a:r>
          </a:p>
        </p:txBody>
      </p:sp>
      <p:sp>
        <p:nvSpPr>
          <p:cNvPr id="101" name="TextBox 100">
            <a:extLst>
              <a:ext uri="{FF2B5EF4-FFF2-40B4-BE49-F238E27FC236}">
                <a16:creationId xmlns:a16="http://schemas.microsoft.com/office/drawing/2014/main" id="{95F81877-1976-3B4F-94F9-C46C89FACACA}"/>
              </a:ext>
            </a:extLst>
          </p:cNvPr>
          <p:cNvSpPr txBox="1"/>
          <p:nvPr/>
        </p:nvSpPr>
        <p:spPr>
          <a:xfrm>
            <a:off x="6658248" y="3526113"/>
            <a:ext cx="397730" cy="415498"/>
          </a:xfrm>
          <a:prstGeom prst="rect">
            <a:avLst/>
          </a:prstGeom>
          <a:solidFill>
            <a:srgbClr val="D1E300"/>
          </a:solidFill>
        </p:spPr>
        <p:txBody>
          <a:bodyPr wrap="square" rtlCol="0">
            <a:spAutoFit/>
          </a:bodyPr>
          <a:lstStyle/>
          <a:p>
            <a:pPr algn="ctr"/>
            <a:r>
              <a:rPr lang="en-US" sz="1050" dirty="0"/>
              <a:t>Det#8</a:t>
            </a:r>
          </a:p>
        </p:txBody>
      </p:sp>
      <p:sp>
        <p:nvSpPr>
          <p:cNvPr id="102" name="TextBox 101">
            <a:extLst>
              <a:ext uri="{FF2B5EF4-FFF2-40B4-BE49-F238E27FC236}">
                <a16:creationId xmlns:a16="http://schemas.microsoft.com/office/drawing/2014/main" id="{AEFBB34F-8F76-6C46-8938-E90428998331}"/>
              </a:ext>
            </a:extLst>
          </p:cNvPr>
          <p:cNvSpPr txBox="1"/>
          <p:nvPr/>
        </p:nvSpPr>
        <p:spPr>
          <a:xfrm>
            <a:off x="9353178" y="3097069"/>
            <a:ext cx="397730" cy="415498"/>
          </a:xfrm>
          <a:prstGeom prst="rect">
            <a:avLst/>
          </a:prstGeom>
          <a:solidFill>
            <a:srgbClr val="D1E300"/>
          </a:solidFill>
        </p:spPr>
        <p:txBody>
          <a:bodyPr wrap="square" rtlCol="0">
            <a:spAutoFit/>
          </a:bodyPr>
          <a:lstStyle/>
          <a:p>
            <a:pPr algn="ctr"/>
            <a:r>
              <a:rPr lang="en-US" sz="1050" dirty="0"/>
              <a:t>Det#17</a:t>
            </a:r>
          </a:p>
        </p:txBody>
      </p:sp>
      <p:sp>
        <p:nvSpPr>
          <p:cNvPr id="104" name="TextBox 103">
            <a:extLst>
              <a:ext uri="{FF2B5EF4-FFF2-40B4-BE49-F238E27FC236}">
                <a16:creationId xmlns:a16="http://schemas.microsoft.com/office/drawing/2014/main" id="{745E543C-C39F-E847-BDB3-33645975A012}"/>
              </a:ext>
            </a:extLst>
          </p:cNvPr>
          <p:cNvSpPr txBox="1"/>
          <p:nvPr/>
        </p:nvSpPr>
        <p:spPr>
          <a:xfrm>
            <a:off x="9758559" y="5120892"/>
            <a:ext cx="712381" cy="415498"/>
          </a:xfrm>
          <a:prstGeom prst="rect">
            <a:avLst/>
          </a:prstGeom>
          <a:solidFill>
            <a:schemeClr val="accent2"/>
          </a:solidFill>
        </p:spPr>
        <p:txBody>
          <a:bodyPr wrap="square" rtlCol="0">
            <a:spAutoFit/>
          </a:bodyPr>
          <a:lstStyle/>
          <a:p>
            <a:pPr algn="ctr"/>
            <a:r>
              <a:rPr lang="en-US" sz="1050" dirty="0"/>
              <a:t>B1S-DET#13</a:t>
            </a:r>
          </a:p>
        </p:txBody>
      </p:sp>
      <p:sp>
        <p:nvSpPr>
          <p:cNvPr id="106" name="TextBox 105">
            <a:extLst>
              <a:ext uri="{FF2B5EF4-FFF2-40B4-BE49-F238E27FC236}">
                <a16:creationId xmlns:a16="http://schemas.microsoft.com/office/drawing/2014/main" id="{7818190D-4E00-3846-9623-21DFD3B2C16E}"/>
              </a:ext>
            </a:extLst>
          </p:cNvPr>
          <p:cNvSpPr txBox="1"/>
          <p:nvPr/>
        </p:nvSpPr>
        <p:spPr>
          <a:xfrm>
            <a:off x="3239399" y="5829419"/>
            <a:ext cx="716735" cy="415498"/>
          </a:xfrm>
          <a:prstGeom prst="rect">
            <a:avLst/>
          </a:prstGeom>
          <a:solidFill>
            <a:schemeClr val="accent2"/>
          </a:solidFill>
        </p:spPr>
        <p:txBody>
          <a:bodyPr wrap="square" rtlCol="0">
            <a:spAutoFit/>
          </a:bodyPr>
          <a:lstStyle/>
          <a:p>
            <a:pPr algn="ctr"/>
            <a:r>
              <a:rPr lang="en-US" sz="1050" dirty="0"/>
              <a:t>Dourghty-DET#4</a:t>
            </a:r>
          </a:p>
        </p:txBody>
      </p:sp>
      <p:sp>
        <p:nvSpPr>
          <p:cNvPr id="107" name="TextBox 106">
            <a:extLst>
              <a:ext uri="{FF2B5EF4-FFF2-40B4-BE49-F238E27FC236}">
                <a16:creationId xmlns:a16="http://schemas.microsoft.com/office/drawing/2014/main" id="{58D80AB7-F918-F946-871F-A75800148BC5}"/>
              </a:ext>
            </a:extLst>
          </p:cNvPr>
          <p:cNvSpPr txBox="1"/>
          <p:nvPr/>
        </p:nvSpPr>
        <p:spPr>
          <a:xfrm>
            <a:off x="6840173" y="5451731"/>
            <a:ext cx="658145" cy="415498"/>
          </a:xfrm>
          <a:prstGeom prst="rect">
            <a:avLst/>
          </a:prstGeom>
          <a:solidFill>
            <a:srgbClr val="D1E300"/>
          </a:solidFill>
        </p:spPr>
        <p:txBody>
          <a:bodyPr wrap="square" rtlCol="0">
            <a:spAutoFit/>
          </a:bodyPr>
          <a:lstStyle/>
          <a:p>
            <a:pPr algn="ctr"/>
            <a:r>
              <a:rPr lang="en-US" sz="1050" dirty="0"/>
              <a:t>9A-S919</a:t>
            </a:r>
          </a:p>
          <a:p>
            <a:pPr algn="ctr"/>
            <a:r>
              <a:rPr lang="en-US" sz="1050" dirty="0"/>
              <a:t>DET#9</a:t>
            </a:r>
          </a:p>
        </p:txBody>
      </p:sp>
      <p:sp>
        <p:nvSpPr>
          <p:cNvPr id="108" name="TextBox 107">
            <a:extLst>
              <a:ext uri="{FF2B5EF4-FFF2-40B4-BE49-F238E27FC236}">
                <a16:creationId xmlns:a16="http://schemas.microsoft.com/office/drawing/2014/main" id="{339EC64C-CE32-DF42-B3BC-A08583AE3084}"/>
              </a:ext>
            </a:extLst>
          </p:cNvPr>
          <p:cNvSpPr txBox="1"/>
          <p:nvPr/>
        </p:nvSpPr>
        <p:spPr>
          <a:xfrm>
            <a:off x="10484553" y="5535758"/>
            <a:ext cx="695177" cy="415498"/>
          </a:xfrm>
          <a:prstGeom prst="rect">
            <a:avLst/>
          </a:prstGeom>
          <a:solidFill>
            <a:schemeClr val="accent2"/>
          </a:solidFill>
        </p:spPr>
        <p:txBody>
          <a:bodyPr wrap="square" rtlCol="0">
            <a:spAutoFit/>
          </a:bodyPr>
          <a:lstStyle/>
          <a:p>
            <a:pPr algn="ctr"/>
            <a:r>
              <a:rPr lang="en-US" sz="1050" dirty="0"/>
              <a:t>B1A-DET#14</a:t>
            </a:r>
          </a:p>
        </p:txBody>
      </p:sp>
      <p:sp>
        <p:nvSpPr>
          <p:cNvPr id="115" name="TextBox 114">
            <a:extLst>
              <a:ext uri="{FF2B5EF4-FFF2-40B4-BE49-F238E27FC236}">
                <a16:creationId xmlns:a16="http://schemas.microsoft.com/office/drawing/2014/main" id="{A6B27305-0F32-7B45-9680-6C918C5C668B}"/>
              </a:ext>
            </a:extLst>
          </p:cNvPr>
          <p:cNvSpPr txBox="1"/>
          <p:nvPr/>
        </p:nvSpPr>
        <p:spPr>
          <a:xfrm>
            <a:off x="7120593" y="4021818"/>
            <a:ext cx="691072" cy="415498"/>
          </a:xfrm>
          <a:prstGeom prst="rect">
            <a:avLst/>
          </a:prstGeom>
          <a:solidFill>
            <a:srgbClr val="D1E300"/>
          </a:solidFill>
        </p:spPr>
        <p:txBody>
          <a:bodyPr wrap="square" rtlCol="0">
            <a:spAutoFit/>
          </a:bodyPr>
          <a:lstStyle/>
          <a:p>
            <a:pPr algn="ctr"/>
            <a:r>
              <a:rPr lang="en-US" sz="1050" dirty="0"/>
              <a:t>NG-Det#10</a:t>
            </a:r>
          </a:p>
        </p:txBody>
      </p:sp>
      <p:sp>
        <p:nvSpPr>
          <p:cNvPr id="116" name="TextBox 115">
            <a:extLst>
              <a:ext uri="{FF2B5EF4-FFF2-40B4-BE49-F238E27FC236}">
                <a16:creationId xmlns:a16="http://schemas.microsoft.com/office/drawing/2014/main" id="{93803F70-2CB5-AF4C-9FB6-EDE4994E1DDD}"/>
              </a:ext>
            </a:extLst>
          </p:cNvPr>
          <p:cNvSpPr txBox="1"/>
          <p:nvPr/>
        </p:nvSpPr>
        <p:spPr>
          <a:xfrm>
            <a:off x="8040655" y="4960521"/>
            <a:ext cx="920873" cy="415498"/>
          </a:xfrm>
          <a:prstGeom prst="rect">
            <a:avLst/>
          </a:prstGeom>
          <a:solidFill>
            <a:srgbClr val="D1E300"/>
          </a:solidFill>
        </p:spPr>
        <p:txBody>
          <a:bodyPr wrap="square" rtlCol="0">
            <a:spAutoFit/>
          </a:bodyPr>
          <a:lstStyle/>
          <a:p>
            <a:pPr algn="ctr"/>
            <a:r>
              <a:rPr lang="en-US" sz="1050" dirty="0"/>
              <a:t>9B-S920 DET#11</a:t>
            </a:r>
          </a:p>
        </p:txBody>
      </p:sp>
      <p:cxnSp>
        <p:nvCxnSpPr>
          <p:cNvPr id="120" name="Straight Connector 119">
            <a:extLst>
              <a:ext uri="{FF2B5EF4-FFF2-40B4-BE49-F238E27FC236}">
                <a16:creationId xmlns:a16="http://schemas.microsoft.com/office/drawing/2014/main" id="{1B710C17-71F0-744B-9622-D64D6D00F88E}"/>
              </a:ext>
            </a:extLst>
          </p:cNvPr>
          <p:cNvCxnSpPr>
            <a:cxnSpLocks/>
          </p:cNvCxnSpPr>
          <p:nvPr/>
        </p:nvCxnSpPr>
        <p:spPr>
          <a:xfrm>
            <a:off x="3766155" y="4657825"/>
            <a:ext cx="0" cy="308999"/>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830EEF36-FBD8-F144-B95D-47DDED2B9148}"/>
              </a:ext>
            </a:extLst>
          </p:cNvPr>
          <p:cNvCxnSpPr>
            <a:cxnSpLocks/>
          </p:cNvCxnSpPr>
          <p:nvPr/>
        </p:nvCxnSpPr>
        <p:spPr>
          <a:xfrm>
            <a:off x="6874726" y="4089290"/>
            <a:ext cx="0" cy="308999"/>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a:extLst>
              <a:ext uri="{FF2B5EF4-FFF2-40B4-BE49-F238E27FC236}">
                <a16:creationId xmlns:a16="http://schemas.microsoft.com/office/drawing/2014/main" id="{6699E1BD-0D0A-B645-AB40-47FDA516E30E}"/>
              </a:ext>
            </a:extLst>
          </p:cNvPr>
          <p:cNvCxnSpPr>
            <a:cxnSpLocks/>
          </p:cNvCxnSpPr>
          <p:nvPr/>
        </p:nvCxnSpPr>
        <p:spPr>
          <a:xfrm>
            <a:off x="7868452" y="5150062"/>
            <a:ext cx="0" cy="308999"/>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B4B3BB63-B44D-3B49-93C6-4D18F912B58F}"/>
              </a:ext>
            </a:extLst>
          </p:cNvPr>
          <p:cNvCxnSpPr>
            <a:cxnSpLocks/>
          </p:cNvCxnSpPr>
          <p:nvPr/>
        </p:nvCxnSpPr>
        <p:spPr>
          <a:xfrm>
            <a:off x="7868452" y="5447350"/>
            <a:ext cx="0" cy="308999"/>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EB2B792D-C79A-FE46-807C-C280D6989FC4}"/>
              </a:ext>
            </a:extLst>
          </p:cNvPr>
          <p:cNvCxnSpPr>
            <a:cxnSpLocks/>
          </p:cNvCxnSpPr>
          <p:nvPr/>
        </p:nvCxnSpPr>
        <p:spPr>
          <a:xfrm>
            <a:off x="8040298" y="4743893"/>
            <a:ext cx="0" cy="308999"/>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6DAB0EAB-559C-5D44-B547-74070956BDC1}"/>
              </a:ext>
            </a:extLst>
          </p:cNvPr>
          <p:cNvCxnSpPr>
            <a:cxnSpLocks/>
          </p:cNvCxnSpPr>
          <p:nvPr/>
        </p:nvCxnSpPr>
        <p:spPr>
          <a:xfrm>
            <a:off x="8994488" y="4707764"/>
            <a:ext cx="0" cy="308999"/>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35F3D018-A8B7-4944-8837-03123363213D}"/>
              </a:ext>
            </a:extLst>
          </p:cNvPr>
          <p:cNvCxnSpPr>
            <a:cxnSpLocks/>
          </p:cNvCxnSpPr>
          <p:nvPr/>
        </p:nvCxnSpPr>
        <p:spPr>
          <a:xfrm>
            <a:off x="3064954" y="5660579"/>
            <a:ext cx="0" cy="308999"/>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65757EC8-A5D7-2249-8D0D-1CBA9B4378E9}"/>
              </a:ext>
            </a:extLst>
          </p:cNvPr>
          <p:cNvCxnSpPr>
            <a:cxnSpLocks/>
          </p:cNvCxnSpPr>
          <p:nvPr/>
        </p:nvCxnSpPr>
        <p:spPr>
          <a:xfrm>
            <a:off x="7565335" y="3561852"/>
            <a:ext cx="0" cy="308999"/>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D8F799D1-7F35-1F44-B983-C820A0328709}"/>
              </a:ext>
            </a:extLst>
          </p:cNvPr>
          <p:cNvCxnSpPr>
            <a:cxnSpLocks/>
          </p:cNvCxnSpPr>
          <p:nvPr/>
        </p:nvCxnSpPr>
        <p:spPr>
          <a:xfrm>
            <a:off x="9222396" y="3060112"/>
            <a:ext cx="0" cy="308999"/>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DC8F9D27-1D2F-E94C-9FE9-4A6D18C84BBB}"/>
              </a:ext>
            </a:extLst>
          </p:cNvPr>
          <p:cNvCxnSpPr>
            <a:cxnSpLocks/>
          </p:cNvCxnSpPr>
          <p:nvPr/>
        </p:nvCxnSpPr>
        <p:spPr>
          <a:xfrm>
            <a:off x="8952771" y="2767243"/>
            <a:ext cx="0" cy="308999"/>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15F824C4-18C1-5243-A750-B5CC752AEC39}"/>
              </a:ext>
            </a:extLst>
          </p:cNvPr>
          <p:cNvCxnSpPr>
            <a:cxnSpLocks/>
          </p:cNvCxnSpPr>
          <p:nvPr/>
        </p:nvCxnSpPr>
        <p:spPr>
          <a:xfrm>
            <a:off x="10800986" y="4812324"/>
            <a:ext cx="0" cy="393641"/>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3D4586F2-210B-A248-97BB-ABBBCB830026}"/>
              </a:ext>
            </a:extLst>
          </p:cNvPr>
          <p:cNvCxnSpPr>
            <a:cxnSpLocks/>
          </p:cNvCxnSpPr>
          <p:nvPr/>
        </p:nvCxnSpPr>
        <p:spPr>
          <a:xfrm>
            <a:off x="9493627" y="4307953"/>
            <a:ext cx="0" cy="308999"/>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8602C8ED-37C5-484D-AC56-216A756D9208}"/>
              </a:ext>
            </a:extLst>
          </p:cNvPr>
          <p:cNvCxnSpPr>
            <a:cxnSpLocks/>
          </p:cNvCxnSpPr>
          <p:nvPr/>
        </p:nvCxnSpPr>
        <p:spPr>
          <a:xfrm>
            <a:off x="6857113" y="5467489"/>
            <a:ext cx="0" cy="308999"/>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134" name="TextBox 133">
            <a:extLst>
              <a:ext uri="{FF2B5EF4-FFF2-40B4-BE49-F238E27FC236}">
                <a16:creationId xmlns:a16="http://schemas.microsoft.com/office/drawing/2014/main" id="{89C0DBC2-65B3-834C-B0B6-AC1319B181FD}"/>
              </a:ext>
            </a:extLst>
          </p:cNvPr>
          <p:cNvSpPr txBox="1"/>
          <p:nvPr/>
        </p:nvSpPr>
        <p:spPr>
          <a:xfrm>
            <a:off x="9842233" y="4447461"/>
            <a:ext cx="608115" cy="415498"/>
          </a:xfrm>
          <a:prstGeom prst="rect">
            <a:avLst/>
          </a:prstGeom>
          <a:solidFill>
            <a:srgbClr val="D1E300"/>
          </a:solidFill>
        </p:spPr>
        <p:txBody>
          <a:bodyPr wrap="square" rtlCol="0">
            <a:spAutoFit/>
          </a:bodyPr>
          <a:lstStyle/>
          <a:p>
            <a:pPr algn="ctr"/>
            <a:r>
              <a:rPr lang="en-US" sz="1050" dirty="0"/>
              <a:t>NG/XO-DET#12</a:t>
            </a:r>
          </a:p>
        </p:txBody>
      </p:sp>
      <p:sp>
        <p:nvSpPr>
          <p:cNvPr id="138" name="TextBox 137">
            <a:extLst>
              <a:ext uri="{FF2B5EF4-FFF2-40B4-BE49-F238E27FC236}">
                <a16:creationId xmlns:a16="http://schemas.microsoft.com/office/drawing/2014/main" id="{42FA5D4E-EA7D-FE46-8622-8B4DE3AF5EEE}"/>
              </a:ext>
            </a:extLst>
          </p:cNvPr>
          <p:cNvSpPr txBox="1"/>
          <p:nvPr/>
        </p:nvSpPr>
        <p:spPr>
          <a:xfrm>
            <a:off x="1919657" y="3447762"/>
            <a:ext cx="2754432" cy="923330"/>
          </a:xfrm>
          <a:prstGeom prst="rect">
            <a:avLst/>
          </a:prstGeom>
          <a:noFill/>
          <a:ln>
            <a:solidFill>
              <a:schemeClr val="tx1"/>
            </a:solidFill>
          </a:ln>
        </p:spPr>
        <p:txBody>
          <a:bodyPr wrap="square" rtlCol="0">
            <a:spAutoFit/>
          </a:bodyPr>
          <a:lstStyle/>
          <a:p>
            <a:pPr algn="ctr"/>
            <a:r>
              <a:rPr lang="en-US" dirty="0"/>
              <a:t>NOTE</a:t>
            </a:r>
          </a:p>
          <a:p>
            <a:pPr algn="ctr"/>
            <a:r>
              <a:rPr lang="en-US" dirty="0"/>
              <a:t>Main Lines yellow and blue</a:t>
            </a:r>
          </a:p>
          <a:p>
            <a:r>
              <a:rPr lang="en-US" dirty="0"/>
              <a:t>Narrow Gage red</a:t>
            </a:r>
          </a:p>
        </p:txBody>
      </p:sp>
      <p:sp>
        <p:nvSpPr>
          <p:cNvPr id="4" name="TextBox 3">
            <a:extLst>
              <a:ext uri="{FF2B5EF4-FFF2-40B4-BE49-F238E27FC236}">
                <a16:creationId xmlns:a16="http://schemas.microsoft.com/office/drawing/2014/main" id="{44B93FD9-CA9B-D441-AF36-1FB75114E7C0}"/>
              </a:ext>
            </a:extLst>
          </p:cNvPr>
          <p:cNvSpPr txBox="1"/>
          <p:nvPr/>
        </p:nvSpPr>
        <p:spPr>
          <a:xfrm>
            <a:off x="2569505" y="5197505"/>
            <a:ext cx="1302585" cy="246221"/>
          </a:xfrm>
          <a:prstGeom prst="rect">
            <a:avLst/>
          </a:prstGeom>
          <a:solidFill>
            <a:srgbClr val="D1E300"/>
          </a:solidFill>
        </p:spPr>
        <p:txBody>
          <a:bodyPr wrap="square" rtlCol="0">
            <a:spAutoFit/>
          </a:bodyPr>
          <a:lstStyle/>
          <a:p>
            <a:pPr algn="ctr"/>
            <a:r>
              <a:rPr lang="en-US" sz="1000" dirty="0"/>
              <a:t>B9A-S917  DET#5</a:t>
            </a:r>
          </a:p>
        </p:txBody>
      </p:sp>
      <p:sp>
        <p:nvSpPr>
          <p:cNvPr id="68" name="TextBox 67">
            <a:extLst>
              <a:ext uri="{FF2B5EF4-FFF2-40B4-BE49-F238E27FC236}">
                <a16:creationId xmlns:a16="http://schemas.microsoft.com/office/drawing/2014/main" id="{70828C38-C144-0A4D-B7CD-08AF61BF09C5}"/>
              </a:ext>
            </a:extLst>
          </p:cNvPr>
          <p:cNvSpPr txBox="1"/>
          <p:nvPr/>
        </p:nvSpPr>
        <p:spPr>
          <a:xfrm>
            <a:off x="1665122" y="5490020"/>
            <a:ext cx="953891" cy="400110"/>
          </a:xfrm>
          <a:prstGeom prst="rect">
            <a:avLst/>
          </a:prstGeom>
          <a:solidFill>
            <a:srgbClr val="D1E300"/>
          </a:solidFill>
        </p:spPr>
        <p:txBody>
          <a:bodyPr wrap="square" rtlCol="0">
            <a:spAutoFit/>
          </a:bodyPr>
          <a:lstStyle/>
          <a:p>
            <a:pPr algn="ctr"/>
            <a:r>
              <a:rPr lang="en-US" sz="1000" dirty="0"/>
              <a:t>B9A-S915 DET#3</a:t>
            </a:r>
          </a:p>
        </p:txBody>
      </p:sp>
      <p:cxnSp>
        <p:nvCxnSpPr>
          <p:cNvPr id="73" name="Straight Connector 72">
            <a:extLst>
              <a:ext uri="{FF2B5EF4-FFF2-40B4-BE49-F238E27FC236}">
                <a16:creationId xmlns:a16="http://schemas.microsoft.com/office/drawing/2014/main" id="{B916DC84-ABB8-0D4E-9426-EC50AB3E32A9}"/>
              </a:ext>
            </a:extLst>
          </p:cNvPr>
          <p:cNvCxnSpPr>
            <a:cxnSpLocks/>
          </p:cNvCxnSpPr>
          <p:nvPr/>
        </p:nvCxnSpPr>
        <p:spPr>
          <a:xfrm flipV="1">
            <a:off x="4150865" y="5877584"/>
            <a:ext cx="96105" cy="159045"/>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D4754E40-195B-8A44-9490-8EA36FD1B549}"/>
              </a:ext>
            </a:extLst>
          </p:cNvPr>
          <p:cNvSpPr txBox="1"/>
          <p:nvPr/>
        </p:nvSpPr>
        <p:spPr>
          <a:xfrm>
            <a:off x="9666062" y="1406356"/>
            <a:ext cx="1921358" cy="1354217"/>
          </a:xfrm>
          <a:prstGeom prst="rect">
            <a:avLst/>
          </a:prstGeom>
          <a:noFill/>
          <a:ln>
            <a:solidFill>
              <a:schemeClr val="tx1"/>
            </a:solidFill>
          </a:ln>
        </p:spPr>
        <p:txBody>
          <a:bodyPr wrap="square" rtlCol="0">
            <a:spAutoFit/>
          </a:bodyPr>
          <a:lstStyle/>
          <a:p>
            <a:pPr algn="ctr"/>
            <a:r>
              <a:rPr lang="en-US" sz="2800" dirty="0"/>
              <a:t>NOTE</a:t>
            </a:r>
          </a:p>
          <a:p>
            <a:pPr algn="ctr"/>
            <a:r>
              <a:rPr lang="en-US" dirty="0"/>
              <a:t>FRUITVALE YARD</a:t>
            </a:r>
          </a:p>
          <a:p>
            <a:pPr algn="ctr"/>
            <a:r>
              <a:rPr lang="en-US" dirty="0"/>
              <a:t>DETECTORS ARE NOT INCLUDED</a:t>
            </a:r>
          </a:p>
        </p:txBody>
      </p:sp>
      <p:cxnSp>
        <p:nvCxnSpPr>
          <p:cNvPr id="14" name="Straight Arrow Connector 13">
            <a:extLst>
              <a:ext uri="{FF2B5EF4-FFF2-40B4-BE49-F238E27FC236}">
                <a16:creationId xmlns:a16="http://schemas.microsoft.com/office/drawing/2014/main" id="{745F01DD-95E8-1248-8970-406750080AC7}"/>
              </a:ext>
            </a:extLst>
          </p:cNvPr>
          <p:cNvCxnSpPr>
            <a:cxnSpLocks/>
          </p:cNvCxnSpPr>
          <p:nvPr/>
        </p:nvCxnSpPr>
        <p:spPr>
          <a:xfrm flipH="1">
            <a:off x="10318278" y="2742755"/>
            <a:ext cx="488819" cy="927287"/>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1" name="TextBox 70">
            <a:extLst>
              <a:ext uri="{FF2B5EF4-FFF2-40B4-BE49-F238E27FC236}">
                <a16:creationId xmlns:a16="http://schemas.microsoft.com/office/drawing/2014/main" id="{BD4772EA-E0C2-BF44-8877-B46D3A71E835}"/>
              </a:ext>
            </a:extLst>
          </p:cNvPr>
          <p:cNvSpPr txBox="1"/>
          <p:nvPr/>
        </p:nvSpPr>
        <p:spPr>
          <a:xfrm>
            <a:off x="9094611" y="4729435"/>
            <a:ext cx="602864" cy="415498"/>
          </a:xfrm>
          <a:prstGeom prst="rect">
            <a:avLst/>
          </a:prstGeom>
          <a:solidFill>
            <a:schemeClr val="accent2"/>
          </a:solidFill>
        </p:spPr>
        <p:txBody>
          <a:bodyPr wrap="square" rtlCol="0">
            <a:spAutoFit/>
          </a:bodyPr>
          <a:lstStyle/>
          <a:p>
            <a:pPr algn="ctr"/>
            <a:r>
              <a:rPr lang="en-US" sz="1050" dirty="0"/>
              <a:t>B1A-DET#16</a:t>
            </a:r>
          </a:p>
        </p:txBody>
      </p:sp>
      <p:sp>
        <p:nvSpPr>
          <p:cNvPr id="15" name="TextBox 14">
            <a:extLst>
              <a:ext uri="{FF2B5EF4-FFF2-40B4-BE49-F238E27FC236}">
                <a16:creationId xmlns:a16="http://schemas.microsoft.com/office/drawing/2014/main" id="{73CAA6EE-3DF2-F04F-8BDB-00CDD039650A}"/>
              </a:ext>
            </a:extLst>
          </p:cNvPr>
          <p:cNvSpPr txBox="1"/>
          <p:nvPr/>
        </p:nvSpPr>
        <p:spPr>
          <a:xfrm>
            <a:off x="218391" y="1283040"/>
            <a:ext cx="977145" cy="646331"/>
          </a:xfrm>
          <a:prstGeom prst="rect">
            <a:avLst/>
          </a:prstGeom>
          <a:solidFill>
            <a:schemeClr val="accent2"/>
          </a:solidFill>
          <a:ln>
            <a:solidFill>
              <a:schemeClr val="tx1"/>
            </a:solidFill>
          </a:ln>
        </p:spPr>
        <p:txBody>
          <a:bodyPr wrap="square" rtlCol="0">
            <a:spAutoFit/>
          </a:bodyPr>
          <a:lstStyle/>
          <a:p>
            <a:pPr algn="ctr"/>
            <a:r>
              <a:rPr lang="en-US" sz="1200" dirty="0"/>
              <a:t>Block detection</a:t>
            </a:r>
          </a:p>
          <a:p>
            <a:pPr algn="ctr"/>
            <a:r>
              <a:rPr lang="en-US" sz="1200" dirty="0"/>
              <a:t>color</a:t>
            </a:r>
          </a:p>
        </p:txBody>
      </p:sp>
      <p:sp>
        <p:nvSpPr>
          <p:cNvPr id="72" name="TextBox 71">
            <a:extLst>
              <a:ext uri="{FF2B5EF4-FFF2-40B4-BE49-F238E27FC236}">
                <a16:creationId xmlns:a16="http://schemas.microsoft.com/office/drawing/2014/main" id="{2782111A-992F-6444-B099-8E8DB8D4661D}"/>
              </a:ext>
            </a:extLst>
          </p:cNvPr>
          <p:cNvSpPr txBox="1"/>
          <p:nvPr/>
        </p:nvSpPr>
        <p:spPr>
          <a:xfrm>
            <a:off x="5411718" y="4839437"/>
            <a:ext cx="748350" cy="415498"/>
          </a:xfrm>
          <a:prstGeom prst="rect">
            <a:avLst/>
          </a:prstGeom>
          <a:solidFill>
            <a:srgbClr val="D1E300"/>
          </a:solidFill>
        </p:spPr>
        <p:txBody>
          <a:bodyPr wrap="square" rtlCol="0">
            <a:spAutoFit/>
          </a:bodyPr>
          <a:lstStyle/>
          <a:p>
            <a:pPr algn="ctr"/>
            <a:r>
              <a:rPr lang="en-US" sz="1050" dirty="0"/>
              <a:t>9B-S916 DET#6</a:t>
            </a:r>
          </a:p>
        </p:txBody>
      </p:sp>
      <p:sp>
        <p:nvSpPr>
          <p:cNvPr id="16" name="TextBox 15">
            <a:extLst>
              <a:ext uri="{FF2B5EF4-FFF2-40B4-BE49-F238E27FC236}">
                <a16:creationId xmlns:a16="http://schemas.microsoft.com/office/drawing/2014/main" id="{F7109C46-0A44-E54F-823F-B3E6486D897E}"/>
              </a:ext>
            </a:extLst>
          </p:cNvPr>
          <p:cNvSpPr txBox="1"/>
          <p:nvPr/>
        </p:nvSpPr>
        <p:spPr>
          <a:xfrm>
            <a:off x="1302719" y="1433672"/>
            <a:ext cx="550163" cy="369332"/>
          </a:xfrm>
          <a:prstGeom prst="rect">
            <a:avLst/>
          </a:prstGeom>
          <a:solidFill>
            <a:schemeClr val="accent2"/>
          </a:solidFill>
          <a:ln>
            <a:solidFill>
              <a:schemeClr val="tx1"/>
            </a:solidFill>
          </a:ln>
        </p:spPr>
        <p:txBody>
          <a:bodyPr wrap="square" rtlCol="0">
            <a:spAutoFit/>
          </a:bodyPr>
          <a:lstStyle/>
          <a:p>
            <a:pPr algn="ctr"/>
            <a:r>
              <a:rPr lang="en-US" dirty="0"/>
              <a:t>= 8</a:t>
            </a:r>
          </a:p>
        </p:txBody>
      </p:sp>
      <p:sp>
        <p:nvSpPr>
          <p:cNvPr id="74" name="TextBox 73">
            <a:extLst>
              <a:ext uri="{FF2B5EF4-FFF2-40B4-BE49-F238E27FC236}">
                <a16:creationId xmlns:a16="http://schemas.microsoft.com/office/drawing/2014/main" id="{2A3C9AFB-A3C1-EC4C-82C6-E6E72BFF26F3}"/>
              </a:ext>
            </a:extLst>
          </p:cNvPr>
          <p:cNvSpPr txBox="1"/>
          <p:nvPr/>
        </p:nvSpPr>
        <p:spPr>
          <a:xfrm>
            <a:off x="3840164" y="1490256"/>
            <a:ext cx="677245" cy="369332"/>
          </a:xfrm>
          <a:prstGeom prst="rect">
            <a:avLst/>
          </a:prstGeom>
          <a:solidFill>
            <a:srgbClr val="D1E300"/>
          </a:solidFill>
          <a:ln>
            <a:solidFill>
              <a:schemeClr val="tx1"/>
            </a:solidFill>
          </a:ln>
        </p:spPr>
        <p:txBody>
          <a:bodyPr wrap="square" rtlCol="0">
            <a:spAutoFit/>
          </a:bodyPr>
          <a:lstStyle/>
          <a:p>
            <a:pPr algn="ctr"/>
            <a:r>
              <a:rPr lang="en-US" dirty="0"/>
              <a:t>= 10</a:t>
            </a:r>
          </a:p>
        </p:txBody>
      </p:sp>
      <p:sp>
        <p:nvSpPr>
          <p:cNvPr id="75" name="TextBox 74">
            <a:extLst>
              <a:ext uri="{FF2B5EF4-FFF2-40B4-BE49-F238E27FC236}">
                <a16:creationId xmlns:a16="http://schemas.microsoft.com/office/drawing/2014/main" id="{C747E9BE-9EAA-DE46-9C03-4218E7222B9C}"/>
              </a:ext>
            </a:extLst>
          </p:cNvPr>
          <p:cNvSpPr txBox="1"/>
          <p:nvPr/>
        </p:nvSpPr>
        <p:spPr>
          <a:xfrm>
            <a:off x="3880140" y="4926111"/>
            <a:ext cx="1302585" cy="246221"/>
          </a:xfrm>
          <a:prstGeom prst="rect">
            <a:avLst/>
          </a:prstGeom>
          <a:solidFill>
            <a:srgbClr val="D1E300"/>
          </a:solidFill>
        </p:spPr>
        <p:txBody>
          <a:bodyPr wrap="square" rtlCol="0">
            <a:spAutoFit/>
          </a:bodyPr>
          <a:lstStyle/>
          <a:p>
            <a:pPr algn="ctr"/>
            <a:r>
              <a:rPr lang="en-US" sz="1000" dirty="0"/>
              <a:t>BAB-S918 DET#5</a:t>
            </a:r>
          </a:p>
        </p:txBody>
      </p:sp>
    </p:spTree>
    <p:extLst>
      <p:ext uri="{BB962C8B-B14F-4D97-AF65-F5344CB8AC3E}">
        <p14:creationId xmlns:p14="http://schemas.microsoft.com/office/powerpoint/2010/main" val="2933148055"/>
      </p:ext>
    </p:extLst>
  </p:cSld>
  <p:clrMapOvr>
    <a:masterClrMapping/>
  </p:clrMapOvr>
  <mc:AlternateContent xmlns:mc="http://schemas.openxmlformats.org/markup-compatibility/2006" xmlns:p14="http://schemas.microsoft.com/office/powerpoint/2010/main">
    <mc:Choice Requires="p14">
      <p:transition spd="slow" p14:dur="2000" advTm="17676"/>
    </mc:Choice>
    <mc:Fallback xmlns="">
      <p:transition spd="slow" advTm="17676"/>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lumMod val="90000"/>
            <a:alpha val="70000"/>
          </a:schemeClr>
        </a:solidFill>
        <a:effectLst/>
      </p:bgPr>
    </p:bg>
    <p:spTree>
      <p:nvGrpSpPr>
        <p:cNvPr id="1" name=""/>
        <p:cNvGrpSpPr/>
        <p:nvPr/>
      </p:nvGrpSpPr>
      <p:grpSpPr>
        <a:xfrm>
          <a:off x="0" y="0"/>
          <a:ext cx="0" cy="0"/>
          <a:chOff x="0" y="0"/>
          <a:chExt cx="0" cy="0"/>
        </a:xfrm>
      </p:grpSpPr>
      <p:cxnSp>
        <p:nvCxnSpPr>
          <p:cNvPr id="136" name="Straight Connector 135">
            <a:extLst>
              <a:ext uri="{FF2B5EF4-FFF2-40B4-BE49-F238E27FC236}">
                <a16:creationId xmlns:a16="http://schemas.microsoft.com/office/drawing/2014/main" id="{5A468327-4C90-5E46-80C4-34606B664951}"/>
              </a:ext>
            </a:extLst>
          </p:cNvPr>
          <p:cNvCxnSpPr>
            <a:cxnSpLocks/>
          </p:cNvCxnSpPr>
          <p:nvPr/>
        </p:nvCxnSpPr>
        <p:spPr>
          <a:xfrm flipV="1">
            <a:off x="1219197" y="5029132"/>
            <a:ext cx="592875" cy="356962"/>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60D9E38-C6AC-154E-A83D-41C4BA76B0C8}"/>
              </a:ext>
            </a:extLst>
          </p:cNvPr>
          <p:cNvSpPr>
            <a:spLocks noGrp="1"/>
          </p:cNvSpPr>
          <p:nvPr>
            <p:ph type="title"/>
          </p:nvPr>
        </p:nvSpPr>
        <p:spPr>
          <a:xfrm>
            <a:off x="870351" y="38656"/>
            <a:ext cx="10515600" cy="1325563"/>
          </a:xfrm>
        </p:spPr>
        <p:txBody>
          <a:bodyPr>
            <a:normAutofit/>
          </a:bodyPr>
          <a:lstStyle/>
          <a:p>
            <a:pPr algn="ctr"/>
            <a:r>
              <a:rPr lang="en-US" sz="3600" b="1" dirty="0"/>
              <a:t>ACCRS DCC POSSIBLE DISTRICTS</a:t>
            </a:r>
            <a:br>
              <a:rPr lang="en-US" sz="3600" dirty="0"/>
            </a:br>
            <a:r>
              <a:rPr lang="en-US" sz="2400" dirty="0"/>
              <a:t>DISTRICT TWO </a:t>
            </a:r>
            <a:r>
              <a:rPr lang="en-US" sz="1400" dirty="0"/>
              <a:t>BLOCK 1 (NORTH), BLOCK2,3 &amp;PASSENGER YARD</a:t>
            </a:r>
            <a:r>
              <a:rPr lang="en-US" sz="2400" dirty="0"/>
              <a:t> </a:t>
            </a:r>
          </a:p>
        </p:txBody>
      </p:sp>
      <p:cxnSp>
        <p:nvCxnSpPr>
          <p:cNvPr id="6" name="Straight Connector 5">
            <a:extLst>
              <a:ext uri="{FF2B5EF4-FFF2-40B4-BE49-F238E27FC236}">
                <a16:creationId xmlns:a16="http://schemas.microsoft.com/office/drawing/2014/main" id="{858920C2-DB57-CA4F-AACE-29AB31A97B34}"/>
              </a:ext>
            </a:extLst>
          </p:cNvPr>
          <p:cNvCxnSpPr>
            <a:cxnSpLocks/>
          </p:cNvCxnSpPr>
          <p:nvPr/>
        </p:nvCxnSpPr>
        <p:spPr>
          <a:xfrm>
            <a:off x="10073198" y="1586575"/>
            <a:ext cx="1084174" cy="44520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ED2D9693-F5A7-0D40-9BAB-0F980D6EB4F0}"/>
              </a:ext>
            </a:extLst>
          </p:cNvPr>
          <p:cNvCxnSpPr>
            <a:cxnSpLocks/>
          </p:cNvCxnSpPr>
          <p:nvPr/>
        </p:nvCxnSpPr>
        <p:spPr>
          <a:xfrm>
            <a:off x="9039611" y="2036087"/>
            <a:ext cx="2256264"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5CA58145-224C-954B-89FE-F819672ED4C3}"/>
              </a:ext>
            </a:extLst>
          </p:cNvPr>
          <p:cNvCxnSpPr>
            <a:cxnSpLocks/>
          </p:cNvCxnSpPr>
          <p:nvPr/>
        </p:nvCxnSpPr>
        <p:spPr>
          <a:xfrm flipV="1">
            <a:off x="4459148" y="2046446"/>
            <a:ext cx="4596568" cy="3710274"/>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4576CE33-D962-E844-AFCF-63DF339EE6EB}"/>
              </a:ext>
            </a:extLst>
          </p:cNvPr>
          <p:cNvCxnSpPr>
            <a:cxnSpLocks/>
          </p:cNvCxnSpPr>
          <p:nvPr/>
        </p:nvCxnSpPr>
        <p:spPr>
          <a:xfrm flipV="1">
            <a:off x="9835375" y="2053663"/>
            <a:ext cx="664737" cy="1007636"/>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E70A9FF4-29D3-2342-AAD0-E0E9F45CCE70}"/>
              </a:ext>
            </a:extLst>
          </p:cNvPr>
          <p:cNvCxnSpPr>
            <a:cxnSpLocks/>
          </p:cNvCxnSpPr>
          <p:nvPr/>
        </p:nvCxnSpPr>
        <p:spPr>
          <a:xfrm>
            <a:off x="10244762" y="2449041"/>
            <a:ext cx="977591"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7E67ED11-036A-684C-80BD-A593DA8F7003}"/>
              </a:ext>
            </a:extLst>
          </p:cNvPr>
          <p:cNvCxnSpPr>
            <a:cxnSpLocks/>
          </p:cNvCxnSpPr>
          <p:nvPr/>
        </p:nvCxnSpPr>
        <p:spPr>
          <a:xfrm flipV="1">
            <a:off x="5661102" y="3238300"/>
            <a:ext cx="2802674" cy="2334507"/>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55442CC-A9D7-F543-B17C-1383602DCE4E}"/>
              </a:ext>
            </a:extLst>
          </p:cNvPr>
          <p:cNvCxnSpPr>
            <a:cxnSpLocks/>
          </p:cNvCxnSpPr>
          <p:nvPr/>
        </p:nvCxnSpPr>
        <p:spPr>
          <a:xfrm flipV="1">
            <a:off x="5091545" y="2149887"/>
            <a:ext cx="3188235" cy="3128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3E37D975-631F-924F-909A-836101D714B2}"/>
              </a:ext>
            </a:extLst>
          </p:cNvPr>
          <p:cNvCxnSpPr>
            <a:cxnSpLocks/>
          </p:cNvCxnSpPr>
          <p:nvPr/>
        </p:nvCxnSpPr>
        <p:spPr>
          <a:xfrm flipV="1">
            <a:off x="4572928" y="1536683"/>
            <a:ext cx="4451195" cy="3437152"/>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1EB25D0-23A0-7D4B-8B6C-006AB37FF70A}"/>
              </a:ext>
            </a:extLst>
          </p:cNvPr>
          <p:cNvCxnSpPr>
            <a:cxnSpLocks/>
          </p:cNvCxnSpPr>
          <p:nvPr/>
        </p:nvCxnSpPr>
        <p:spPr>
          <a:xfrm flipV="1">
            <a:off x="4038133" y="3221468"/>
            <a:ext cx="2064603" cy="1415536"/>
          </a:xfrm>
          <a:prstGeom prst="line">
            <a:avLst/>
          </a:prstGeom>
          <a:ln w="57150">
            <a:prstDash val="lgDash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AC9FDEFB-F7A6-8947-BFA3-2E266FB1A872}"/>
              </a:ext>
            </a:extLst>
          </p:cNvPr>
          <p:cNvCxnSpPr>
            <a:cxnSpLocks/>
          </p:cNvCxnSpPr>
          <p:nvPr/>
        </p:nvCxnSpPr>
        <p:spPr>
          <a:xfrm flipV="1">
            <a:off x="258251" y="4984011"/>
            <a:ext cx="4346399" cy="3111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F7BE6000-446C-CC41-B31A-6CC0CA8CA534}"/>
              </a:ext>
            </a:extLst>
          </p:cNvPr>
          <p:cNvSpPr txBox="1"/>
          <p:nvPr/>
        </p:nvSpPr>
        <p:spPr>
          <a:xfrm>
            <a:off x="5450394" y="1948690"/>
            <a:ext cx="1137424" cy="415498"/>
          </a:xfrm>
          <a:prstGeom prst="rect">
            <a:avLst/>
          </a:prstGeom>
          <a:solidFill>
            <a:srgbClr val="FDBC0F"/>
          </a:solidFill>
          <a:ln>
            <a:noFill/>
          </a:ln>
        </p:spPr>
        <p:txBody>
          <a:bodyPr wrap="square" rtlCol="0">
            <a:spAutoFit/>
          </a:bodyPr>
          <a:lstStyle/>
          <a:p>
            <a:pPr algn="ctr"/>
            <a:r>
              <a:rPr lang="en-US" sz="1050" dirty="0"/>
              <a:t>T0 </a:t>
            </a:r>
          </a:p>
          <a:p>
            <a:pPr algn="ctr"/>
            <a:r>
              <a:rPr lang="en-US" sz="1050" dirty="0"/>
              <a:t>FRUITVALE YARD</a:t>
            </a:r>
          </a:p>
        </p:txBody>
      </p:sp>
      <p:cxnSp>
        <p:nvCxnSpPr>
          <p:cNvPr id="5" name="Straight Connector 4">
            <a:extLst>
              <a:ext uri="{FF2B5EF4-FFF2-40B4-BE49-F238E27FC236}">
                <a16:creationId xmlns:a16="http://schemas.microsoft.com/office/drawing/2014/main" id="{3A865B85-1851-CB42-A3CD-E7991651EFC3}"/>
              </a:ext>
            </a:extLst>
          </p:cNvPr>
          <p:cNvCxnSpPr>
            <a:cxnSpLocks/>
          </p:cNvCxnSpPr>
          <p:nvPr/>
        </p:nvCxnSpPr>
        <p:spPr>
          <a:xfrm>
            <a:off x="9396761" y="1581732"/>
            <a:ext cx="2105672" cy="10562"/>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0544CB1-5C57-6743-9F48-52BFEB6484F6}"/>
              </a:ext>
            </a:extLst>
          </p:cNvPr>
          <p:cNvCxnSpPr>
            <a:cxnSpLocks/>
          </p:cNvCxnSpPr>
          <p:nvPr/>
        </p:nvCxnSpPr>
        <p:spPr>
          <a:xfrm flipV="1">
            <a:off x="5741717" y="3304598"/>
            <a:ext cx="3102130" cy="2452121"/>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4029AC0D-15D2-504A-B5F4-955E591D8A6F}"/>
              </a:ext>
            </a:extLst>
          </p:cNvPr>
          <p:cNvCxnSpPr>
            <a:cxnSpLocks/>
          </p:cNvCxnSpPr>
          <p:nvPr/>
        </p:nvCxnSpPr>
        <p:spPr>
          <a:xfrm flipV="1">
            <a:off x="6379429" y="2991324"/>
            <a:ext cx="3141388" cy="2755598"/>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4C994C24-46EB-4047-B394-9BDBA6F9AD1C}"/>
              </a:ext>
            </a:extLst>
          </p:cNvPr>
          <p:cNvCxnSpPr>
            <a:cxnSpLocks/>
          </p:cNvCxnSpPr>
          <p:nvPr/>
        </p:nvCxnSpPr>
        <p:spPr>
          <a:xfrm flipV="1">
            <a:off x="6724185" y="3072452"/>
            <a:ext cx="3111190" cy="2691303"/>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6EFECFF4-ADE4-C140-9A37-051248B354D1}"/>
              </a:ext>
            </a:extLst>
          </p:cNvPr>
          <p:cNvCxnSpPr>
            <a:cxnSpLocks/>
          </p:cNvCxnSpPr>
          <p:nvPr/>
        </p:nvCxnSpPr>
        <p:spPr>
          <a:xfrm flipV="1">
            <a:off x="8175702" y="2164156"/>
            <a:ext cx="709584" cy="1683016"/>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A7317849-49F7-8341-8DC1-11374EDC5445}"/>
              </a:ext>
            </a:extLst>
          </p:cNvPr>
          <p:cNvCxnSpPr>
            <a:cxnSpLocks/>
          </p:cNvCxnSpPr>
          <p:nvPr/>
        </p:nvCxnSpPr>
        <p:spPr>
          <a:xfrm>
            <a:off x="4696523" y="5756720"/>
            <a:ext cx="2027662" cy="7035"/>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B15CB8E8-B13D-A14B-8D8E-277921200C0E}"/>
              </a:ext>
            </a:extLst>
          </p:cNvPr>
          <p:cNvCxnSpPr>
            <a:cxnSpLocks/>
          </p:cNvCxnSpPr>
          <p:nvPr/>
        </p:nvCxnSpPr>
        <p:spPr>
          <a:xfrm>
            <a:off x="5284517" y="5497551"/>
            <a:ext cx="457200"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EBC0B199-FAB8-DD49-AEA2-9AA68045EF91}"/>
              </a:ext>
            </a:extLst>
          </p:cNvPr>
          <p:cNvCxnSpPr>
            <a:cxnSpLocks/>
          </p:cNvCxnSpPr>
          <p:nvPr/>
        </p:nvCxnSpPr>
        <p:spPr>
          <a:xfrm flipV="1">
            <a:off x="5012472" y="2744348"/>
            <a:ext cx="3688966" cy="3019407"/>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3F911202-33FD-0F40-B642-E3932C7AE914}"/>
              </a:ext>
            </a:extLst>
          </p:cNvPr>
          <p:cNvCxnSpPr>
            <a:cxnSpLocks/>
          </p:cNvCxnSpPr>
          <p:nvPr/>
        </p:nvCxnSpPr>
        <p:spPr>
          <a:xfrm>
            <a:off x="1052394" y="5328938"/>
            <a:ext cx="679763" cy="36788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EF842DEF-9669-2E48-9E42-D122AB0D13FB}"/>
              </a:ext>
            </a:extLst>
          </p:cNvPr>
          <p:cNvCxnSpPr>
            <a:cxnSpLocks/>
          </p:cNvCxnSpPr>
          <p:nvPr/>
        </p:nvCxnSpPr>
        <p:spPr>
          <a:xfrm flipV="1">
            <a:off x="8891238" y="2744347"/>
            <a:ext cx="1094679" cy="493953"/>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CCE5E91E-7CFD-C145-AC62-93A3F443D68B}"/>
              </a:ext>
            </a:extLst>
          </p:cNvPr>
          <p:cNvCxnSpPr>
            <a:cxnSpLocks/>
          </p:cNvCxnSpPr>
          <p:nvPr/>
        </p:nvCxnSpPr>
        <p:spPr>
          <a:xfrm>
            <a:off x="250899" y="5370411"/>
            <a:ext cx="1131849" cy="0"/>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F098686F-8BE2-5744-9408-70FAEBDB3AAE}"/>
              </a:ext>
            </a:extLst>
          </p:cNvPr>
          <p:cNvCxnSpPr>
            <a:cxnSpLocks/>
          </p:cNvCxnSpPr>
          <p:nvPr/>
        </p:nvCxnSpPr>
        <p:spPr>
          <a:xfrm>
            <a:off x="293649" y="5746922"/>
            <a:ext cx="4402874"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3659852E-2FC3-3142-BEE1-925BB8A5D6E7}"/>
              </a:ext>
            </a:extLst>
          </p:cNvPr>
          <p:cNvCxnSpPr>
            <a:cxnSpLocks/>
          </p:cNvCxnSpPr>
          <p:nvPr/>
        </p:nvCxnSpPr>
        <p:spPr>
          <a:xfrm flipV="1">
            <a:off x="3170046" y="5781231"/>
            <a:ext cx="702255" cy="458745"/>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1581880C-9353-D547-B2E2-47D2E5E20EEC}"/>
              </a:ext>
            </a:extLst>
          </p:cNvPr>
          <p:cNvCxnSpPr/>
          <p:nvPr/>
        </p:nvCxnSpPr>
        <p:spPr>
          <a:xfrm>
            <a:off x="1653168" y="6244895"/>
            <a:ext cx="1683835"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sp>
        <p:nvSpPr>
          <p:cNvPr id="103" name="TextBox 102">
            <a:extLst>
              <a:ext uri="{FF2B5EF4-FFF2-40B4-BE49-F238E27FC236}">
                <a16:creationId xmlns:a16="http://schemas.microsoft.com/office/drawing/2014/main" id="{0F78FCFA-72FD-BC49-8431-0A40309ED01C}"/>
              </a:ext>
            </a:extLst>
          </p:cNvPr>
          <p:cNvSpPr txBox="1"/>
          <p:nvPr/>
        </p:nvSpPr>
        <p:spPr>
          <a:xfrm rot="19336327">
            <a:off x="5851257" y="4156202"/>
            <a:ext cx="701130" cy="415498"/>
          </a:xfrm>
          <a:prstGeom prst="rect">
            <a:avLst/>
          </a:prstGeom>
          <a:solidFill>
            <a:schemeClr val="accent2"/>
          </a:solidFill>
          <a:ln>
            <a:noFill/>
          </a:ln>
        </p:spPr>
        <p:txBody>
          <a:bodyPr wrap="square" rtlCol="0">
            <a:spAutoFit/>
          </a:bodyPr>
          <a:lstStyle/>
          <a:p>
            <a:pPr algn="ctr"/>
            <a:r>
              <a:rPr lang="en-US" sz="1050" dirty="0"/>
              <a:t>B3A-DET #10</a:t>
            </a:r>
          </a:p>
        </p:txBody>
      </p:sp>
      <p:sp>
        <p:nvSpPr>
          <p:cNvPr id="105" name="TextBox 104">
            <a:extLst>
              <a:ext uri="{FF2B5EF4-FFF2-40B4-BE49-F238E27FC236}">
                <a16:creationId xmlns:a16="http://schemas.microsoft.com/office/drawing/2014/main" id="{5273DC31-D703-C847-8694-18ED3430D93D}"/>
              </a:ext>
            </a:extLst>
          </p:cNvPr>
          <p:cNvSpPr txBox="1"/>
          <p:nvPr/>
        </p:nvSpPr>
        <p:spPr>
          <a:xfrm>
            <a:off x="2701754" y="5595105"/>
            <a:ext cx="515570" cy="577081"/>
          </a:xfrm>
          <a:prstGeom prst="rect">
            <a:avLst/>
          </a:prstGeom>
          <a:solidFill>
            <a:schemeClr val="accent2"/>
          </a:solidFill>
          <a:ln>
            <a:noFill/>
          </a:ln>
        </p:spPr>
        <p:txBody>
          <a:bodyPr wrap="square" rtlCol="0">
            <a:spAutoFit/>
          </a:bodyPr>
          <a:lstStyle/>
          <a:p>
            <a:pPr algn="ctr"/>
            <a:r>
              <a:rPr lang="en-US" sz="1050" dirty="0"/>
              <a:t>B2AADET #7</a:t>
            </a:r>
          </a:p>
        </p:txBody>
      </p:sp>
      <p:sp>
        <p:nvSpPr>
          <p:cNvPr id="106" name="TextBox 105">
            <a:extLst>
              <a:ext uri="{FF2B5EF4-FFF2-40B4-BE49-F238E27FC236}">
                <a16:creationId xmlns:a16="http://schemas.microsoft.com/office/drawing/2014/main" id="{F627D086-C165-DC4C-B10A-C76857738204}"/>
              </a:ext>
            </a:extLst>
          </p:cNvPr>
          <p:cNvSpPr txBox="1"/>
          <p:nvPr/>
        </p:nvSpPr>
        <p:spPr>
          <a:xfrm>
            <a:off x="1914569" y="5595105"/>
            <a:ext cx="638891" cy="415498"/>
          </a:xfrm>
          <a:prstGeom prst="rect">
            <a:avLst/>
          </a:prstGeom>
          <a:solidFill>
            <a:schemeClr val="accent6">
              <a:lumMod val="60000"/>
              <a:lumOff val="40000"/>
            </a:schemeClr>
          </a:solidFill>
          <a:ln>
            <a:noFill/>
          </a:ln>
        </p:spPr>
        <p:txBody>
          <a:bodyPr wrap="square" rtlCol="0">
            <a:spAutoFit/>
          </a:bodyPr>
          <a:lstStyle/>
          <a:p>
            <a:pPr algn="ctr"/>
            <a:r>
              <a:rPr lang="en-US" sz="1050" dirty="0"/>
              <a:t>B2A DET #6</a:t>
            </a:r>
          </a:p>
        </p:txBody>
      </p:sp>
      <p:sp>
        <p:nvSpPr>
          <p:cNvPr id="107" name="TextBox 106">
            <a:extLst>
              <a:ext uri="{FF2B5EF4-FFF2-40B4-BE49-F238E27FC236}">
                <a16:creationId xmlns:a16="http://schemas.microsoft.com/office/drawing/2014/main" id="{254E3688-365A-7845-8197-3634BDBD69BF}"/>
              </a:ext>
            </a:extLst>
          </p:cNvPr>
          <p:cNvSpPr txBox="1"/>
          <p:nvPr/>
        </p:nvSpPr>
        <p:spPr>
          <a:xfrm>
            <a:off x="3371555" y="5910495"/>
            <a:ext cx="486936" cy="415498"/>
          </a:xfrm>
          <a:prstGeom prst="rect">
            <a:avLst/>
          </a:prstGeom>
          <a:solidFill>
            <a:schemeClr val="accent6">
              <a:lumMod val="60000"/>
              <a:lumOff val="40000"/>
            </a:schemeClr>
          </a:solidFill>
          <a:ln>
            <a:noFill/>
          </a:ln>
        </p:spPr>
        <p:txBody>
          <a:bodyPr wrap="square" rtlCol="0">
            <a:spAutoFit/>
          </a:bodyPr>
          <a:lstStyle/>
          <a:p>
            <a:pPr algn="ctr"/>
            <a:r>
              <a:rPr lang="en-US" sz="1050" dirty="0"/>
              <a:t>DET #8</a:t>
            </a:r>
          </a:p>
        </p:txBody>
      </p:sp>
      <p:sp>
        <p:nvSpPr>
          <p:cNvPr id="108" name="TextBox 107">
            <a:extLst>
              <a:ext uri="{FF2B5EF4-FFF2-40B4-BE49-F238E27FC236}">
                <a16:creationId xmlns:a16="http://schemas.microsoft.com/office/drawing/2014/main" id="{6CC2A4FF-0FBF-2743-B492-8A038C9FFF8F}"/>
              </a:ext>
            </a:extLst>
          </p:cNvPr>
          <p:cNvSpPr txBox="1"/>
          <p:nvPr/>
        </p:nvSpPr>
        <p:spPr>
          <a:xfrm>
            <a:off x="729194" y="4703768"/>
            <a:ext cx="956855" cy="415498"/>
          </a:xfrm>
          <a:prstGeom prst="rect">
            <a:avLst/>
          </a:prstGeom>
          <a:solidFill>
            <a:schemeClr val="accent6">
              <a:lumMod val="60000"/>
              <a:lumOff val="40000"/>
            </a:schemeClr>
          </a:solidFill>
          <a:ln>
            <a:noFill/>
          </a:ln>
        </p:spPr>
        <p:txBody>
          <a:bodyPr wrap="square" rtlCol="0">
            <a:spAutoFit/>
          </a:bodyPr>
          <a:lstStyle/>
          <a:p>
            <a:pPr algn="ctr"/>
            <a:r>
              <a:rPr lang="en-US" sz="1050" dirty="0"/>
              <a:t>S105A-B-DET #2-3</a:t>
            </a:r>
          </a:p>
        </p:txBody>
      </p:sp>
      <p:sp>
        <p:nvSpPr>
          <p:cNvPr id="109" name="TextBox 108">
            <a:extLst>
              <a:ext uri="{FF2B5EF4-FFF2-40B4-BE49-F238E27FC236}">
                <a16:creationId xmlns:a16="http://schemas.microsoft.com/office/drawing/2014/main" id="{B3336912-5405-C844-91E5-F138518F41CD}"/>
              </a:ext>
            </a:extLst>
          </p:cNvPr>
          <p:cNvSpPr txBox="1"/>
          <p:nvPr/>
        </p:nvSpPr>
        <p:spPr>
          <a:xfrm>
            <a:off x="882239" y="5664141"/>
            <a:ext cx="822078" cy="415498"/>
          </a:xfrm>
          <a:prstGeom prst="rect">
            <a:avLst/>
          </a:prstGeom>
          <a:solidFill>
            <a:schemeClr val="accent6">
              <a:lumMod val="60000"/>
              <a:lumOff val="40000"/>
            </a:schemeClr>
          </a:solidFill>
          <a:ln>
            <a:noFill/>
          </a:ln>
        </p:spPr>
        <p:txBody>
          <a:bodyPr wrap="square" rtlCol="0">
            <a:spAutoFit/>
          </a:bodyPr>
          <a:lstStyle/>
          <a:p>
            <a:pPr algn="ctr"/>
            <a:r>
              <a:rPr lang="en-US" sz="1050" dirty="0"/>
              <a:t>S201-DET #5</a:t>
            </a:r>
          </a:p>
        </p:txBody>
      </p:sp>
      <p:sp>
        <p:nvSpPr>
          <p:cNvPr id="110" name="TextBox 109">
            <a:extLst>
              <a:ext uri="{FF2B5EF4-FFF2-40B4-BE49-F238E27FC236}">
                <a16:creationId xmlns:a16="http://schemas.microsoft.com/office/drawing/2014/main" id="{5C943F43-8A34-414C-9C3A-688B5DE4FC82}"/>
              </a:ext>
            </a:extLst>
          </p:cNvPr>
          <p:cNvSpPr txBox="1"/>
          <p:nvPr/>
        </p:nvSpPr>
        <p:spPr>
          <a:xfrm>
            <a:off x="352585" y="5233421"/>
            <a:ext cx="818294" cy="415498"/>
          </a:xfrm>
          <a:prstGeom prst="rect">
            <a:avLst/>
          </a:prstGeom>
          <a:solidFill>
            <a:schemeClr val="accent6">
              <a:lumMod val="60000"/>
              <a:lumOff val="40000"/>
            </a:schemeClr>
          </a:solidFill>
          <a:ln>
            <a:noFill/>
          </a:ln>
        </p:spPr>
        <p:txBody>
          <a:bodyPr wrap="square" rtlCol="0">
            <a:spAutoFit/>
          </a:bodyPr>
          <a:lstStyle/>
          <a:p>
            <a:pPr algn="ctr"/>
            <a:r>
              <a:rPr lang="en-US" sz="1050" dirty="0"/>
              <a:t>S201A-DET #1</a:t>
            </a:r>
          </a:p>
        </p:txBody>
      </p:sp>
      <p:sp>
        <p:nvSpPr>
          <p:cNvPr id="111" name="TextBox 110">
            <a:extLst>
              <a:ext uri="{FF2B5EF4-FFF2-40B4-BE49-F238E27FC236}">
                <a16:creationId xmlns:a16="http://schemas.microsoft.com/office/drawing/2014/main" id="{4EA5741E-AF34-6946-8A33-47019B7A76FF}"/>
              </a:ext>
            </a:extLst>
          </p:cNvPr>
          <p:cNvSpPr txBox="1"/>
          <p:nvPr/>
        </p:nvSpPr>
        <p:spPr>
          <a:xfrm>
            <a:off x="258251" y="6129744"/>
            <a:ext cx="1459879" cy="253916"/>
          </a:xfrm>
          <a:prstGeom prst="rect">
            <a:avLst/>
          </a:prstGeom>
          <a:solidFill>
            <a:srgbClr val="FDBC0F"/>
          </a:solidFill>
          <a:ln>
            <a:noFill/>
          </a:ln>
        </p:spPr>
        <p:txBody>
          <a:bodyPr wrap="square" rtlCol="0">
            <a:spAutoFit/>
          </a:bodyPr>
          <a:lstStyle/>
          <a:p>
            <a:pPr algn="ctr"/>
            <a:r>
              <a:rPr lang="en-US" sz="1050" dirty="0"/>
              <a:t>PROGRAMING TRACK</a:t>
            </a:r>
          </a:p>
        </p:txBody>
      </p:sp>
      <p:cxnSp>
        <p:nvCxnSpPr>
          <p:cNvPr id="114" name="Straight Connector 113">
            <a:extLst>
              <a:ext uri="{FF2B5EF4-FFF2-40B4-BE49-F238E27FC236}">
                <a16:creationId xmlns:a16="http://schemas.microsoft.com/office/drawing/2014/main" id="{B778AB91-41DE-D843-BF21-F8176BD4C4A0}"/>
              </a:ext>
            </a:extLst>
          </p:cNvPr>
          <p:cNvCxnSpPr>
            <a:cxnSpLocks/>
          </p:cNvCxnSpPr>
          <p:nvPr/>
        </p:nvCxnSpPr>
        <p:spPr>
          <a:xfrm>
            <a:off x="6102736" y="3256489"/>
            <a:ext cx="3462221" cy="1843459"/>
          </a:xfrm>
          <a:prstGeom prst="line">
            <a:avLst/>
          </a:prstGeom>
          <a:ln w="57150">
            <a:prstDash val="dashDot"/>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7C62515F-B5D5-1249-BEFF-FA191C0E69B8}"/>
              </a:ext>
            </a:extLst>
          </p:cNvPr>
          <p:cNvCxnSpPr>
            <a:cxnSpLocks/>
          </p:cNvCxnSpPr>
          <p:nvPr/>
        </p:nvCxnSpPr>
        <p:spPr>
          <a:xfrm flipV="1">
            <a:off x="494370" y="4585161"/>
            <a:ext cx="431736" cy="430416"/>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a:extLst>
              <a:ext uri="{FF2B5EF4-FFF2-40B4-BE49-F238E27FC236}">
                <a16:creationId xmlns:a16="http://schemas.microsoft.com/office/drawing/2014/main" id="{69E7D3F5-937A-E44D-8B00-A91EE14BC97C}"/>
              </a:ext>
            </a:extLst>
          </p:cNvPr>
          <p:cNvCxnSpPr>
            <a:cxnSpLocks/>
          </p:cNvCxnSpPr>
          <p:nvPr/>
        </p:nvCxnSpPr>
        <p:spPr>
          <a:xfrm>
            <a:off x="124691" y="4530572"/>
            <a:ext cx="4016333" cy="1727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4382FF43-25D8-6040-BC03-D37021B15774}"/>
              </a:ext>
            </a:extLst>
          </p:cNvPr>
          <p:cNvCxnSpPr>
            <a:cxnSpLocks/>
          </p:cNvCxnSpPr>
          <p:nvPr/>
        </p:nvCxnSpPr>
        <p:spPr>
          <a:xfrm flipV="1">
            <a:off x="4038133" y="3150657"/>
            <a:ext cx="2044857" cy="143128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FFD453A1-52B1-CC44-A5C4-3337C227158C}"/>
              </a:ext>
            </a:extLst>
          </p:cNvPr>
          <p:cNvCxnSpPr>
            <a:cxnSpLocks/>
          </p:cNvCxnSpPr>
          <p:nvPr/>
        </p:nvCxnSpPr>
        <p:spPr>
          <a:xfrm>
            <a:off x="9095233" y="4788355"/>
            <a:ext cx="978498" cy="0"/>
          </a:xfrm>
          <a:prstGeom prst="line">
            <a:avLst/>
          </a:prstGeom>
          <a:ln w="38100">
            <a:solidFill>
              <a:srgbClr val="C00000"/>
            </a:solidFill>
            <a:prstDash val="dashDot"/>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50452667-0A3E-1941-A595-79886E136F7E}"/>
              </a:ext>
            </a:extLst>
          </p:cNvPr>
          <p:cNvCxnSpPr>
            <a:cxnSpLocks/>
          </p:cNvCxnSpPr>
          <p:nvPr/>
        </p:nvCxnSpPr>
        <p:spPr>
          <a:xfrm>
            <a:off x="5945022" y="3142039"/>
            <a:ext cx="3049341" cy="1626351"/>
          </a:xfrm>
          <a:prstGeom prst="line">
            <a:avLst/>
          </a:prstGeom>
          <a:ln w="38100">
            <a:solidFill>
              <a:srgbClr val="C00000"/>
            </a:solidFill>
            <a:prstDash val="dashDot"/>
          </a:ln>
        </p:spPr>
        <p:style>
          <a:lnRef idx="1">
            <a:schemeClr val="accent1"/>
          </a:lnRef>
          <a:fillRef idx="0">
            <a:schemeClr val="accent1"/>
          </a:fillRef>
          <a:effectRef idx="0">
            <a:schemeClr val="accent1"/>
          </a:effectRef>
          <a:fontRef idx="minor">
            <a:schemeClr val="tx1"/>
          </a:fontRef>
        </p:style>
      </p:cxnSp>
      <p:sp>
        <p:nvSpPr>
          <p:cNvPr id="140" name="Block Arc 139">
            <a:extLst>
              <a:ext uri="{FF2B5EF4-FFF2-40B4-BE49-F238E27FC236}">
                <a16:creationId xmlns:a16="http://schemas.microsoft.com/office/drawing/2014/main" id="{F9F5554B-394D-A543-88B8-2480FCBC4125}"/>
              </a:ext>
            </a:extLst>
          </p:cNvPr>
          <p:cNvSpPr/>
          <p:nvPr/>
        </p:nvSpPr>
        <p:spPr>
          <a:xfrm rot="6973877">
            <a:off x="6008115" y="2953642"/>
            <a:ext cx="362415" cy="578579"/>
          </a:xfrm>
          <a:prstGeom prst="blockArc">
            <a:avLst>
              <a:gd name="adj1" fmla="val 10075031"/>
              <a:gd name="adj2" fmla="val 979520"/>
              <a:gd name="adj3" fmla="val 3987"/>
            </a:avLst>
          </a:prstGeom>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2" name="Block Arc 141">
            <a:extLst>
              <a:ext uri="{FF2B5EF4-FFF2-40B4-BE49-F238E27FC236}">
                <a16:creationId xmlns:a16="http://schemas.microsoft.com/office/drawing/2014/main" id="{B3EB320E-C4CF-684A-A66D-625EAD8C164B}"/>
              </a:ext>
            </a:extLst>
          </p:cNvPr>
          <p:cNvSpPr/>
          <p:nvPr/>
        </p:nvSpPr>
        <p:spPr>
          <a:xfrm rot="18642268">
            <a:off x="8578746" y="4235126"/>
            <a:ext cx="362415" cy="720526"/>
          </a:xfrm>
          <a:prstGeom prst="blockArc">
            <a:avLst>
              <a:gd name="adj1" fmla="val 10800000"/>
              <a:gd name="adj2" fmla="val 21172937"/>
              <a:gd name="adj3" fmla="val 10124"/>
            </a:avLst>
          </a:prstGeom>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46" name="Straight Connector 145">
            <a:extLst>
              <a:ext uri="{FF2B5EF4-FFF2-40B4-BE49-F238E27FC236}">
                <a16:creationId xmlns:a16="http://schemas.microsoft.com/office/drawing/2014/main" id="{4334E4EB-BB72-814D-855B-DC22CD4838A5}"/>
              </a:ext>
            </a:extLst>
          </p:cNvPr>
          <p:cNvCxnSpPr>
            <a:cxnSpLocks/>
          </p:cNvCxnSpPr>
          <p:nvPr/>
        </p:nvCxnSpPr>
        <p:spPr>
          <a:xfrm>
            <a:off x="173564" y="4602746"/>
            <a:ext cx="536674"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E6D2998C-25D5-824C-83C6-D39C08D1C3A0}"/>
              </a:ext>
            </a:extLst>
          </p:cNvPr>
          <p:cNvCxnSpPr>
            <a:cxnSpLocks/>
          </p:cNvCxnSpPr>
          <p:nvPr/>
        </p:nvCxnSpPr>
        <p:spPr>
          <a:xfrm>
            <a:off x="823824" y="4589523"/>
            <a:ext cx="3371158" cy="26446"/>
          </a:xfrm>
          <a:prstGeom prst="line">
            <a:avLst/>
          </a:prstGeom>
          <a:ln w="57150">
            <a:prstDash val="lgDashDot"/>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551FA14C-3E17-A54D-9E7D-429E54D2E475}"/>
              </a:ext>
            </a:extLst>
          </p:cNvPr>
          <p:cNvSpPr txBox="1"/>
          <p:nvPr/>
        </p:nvSpPr>
        <p:spPr>
          <a:xfrm>
            <a:off x="4026532" y="5583350"/>
            <a:ext cx="804676" cy="577081"/>
          </a:xfrm>
          <a:prstGeom prst="rect">
            <a:avLst/>
          </a:prstGeom>
          <a:solidFill>
            <a:schemeClr val="accent6">
              <a:lumMod val="60000"/>
              <a:lumOff val="40000"/>
            </a:schemeClr>
          </a:solidFill>
          <a:ln>
            <a:noFill/>
          </a:ln>
        </p:spPr>
        <p:txBody>
          <a:bodyPr wrap="square" rtlCol="0">
            <a:spAutoFit/>
          </a:bodyPr>
          <a:lstStyle/>
          <a:p>
            <a:pPr algn="ctr"/>
            <a:r>
              <a:rPr lang="en-US" sz="1050" dirty="0"/>
              <a:t>B2AA-S215DET #9</a:t>
            </a:r>
          </a:p>
        </p:txBody>
      </p:sp>
      <p:sp>
        <p:nvSpPr>
          <p:cNvPr id="70" name="TextBox 69">
            <a:extLst>
              <a:ext uri="{FF2B5EF4-FFF2-40B4-BE49-F238E27FC236}">
                <a16:creationId xmlns:a16="http://schemas.microsoft.com/office/drawing/2014/main" id="{2151205C-B6FF-DF4F-8205-9465C7F14026}"/>
              </a:ext>
            </a:extLst>
          </p:cNvPr>
          <p:cNvSpPr txBox="1"/>
          <p:nvPr/>
        </p:nvSpPr>
        <p:spPr>
          <a:xfrm>
            <a:off x="10256048" y="1764596"/>
            <a:ext cx="1180645" cy="253916"/>
          </a:xfrm>
          <a:prstGeom prst="rect">
            <a:avLst/>
          </a:prstGeom>
          <a:solidFill>
            <a:schemeClr val="accent6">
              <a:lumMod val="60000"/>
              <a:lumOff val="40000"/>
            </a:schemeClr>
          </a:solidFill>
          <a:ln>
            <a:noFill/>
          </a:ln>
        </p:spPr>
        <p:txBody>
          <a:bodyPr wrap="square" rtlCol="0">
            <a:spAutoFit/>
          </a:bodyPr>
          <a:lstStyle/>
          <a:p>
            <a:pPr algn="ctr"/>
            <a:r>
              <a:rPr lang="en-US" sz="1050" dirty="0"/>
              <a:t>S323A-3-DET #18</a:t>
            </a:r>
          </a:p>
        </p:txBody>
      </p:sp>
      <p:sp>
        <p:nvSpPr>
          <p:cNvPr id="72" name="TextBox 71">
            <a:extLst>
              <a:ext uri="{FF2B5EF4-FFF2-40B4-BE49-F238E27FC236}">
                <a16:creationId xmlns:a16="http://schemas.microsoft.com/office/drawing/2014/main" id="{2199F057-B263-2448-A35A-E576ED2BD39D}"/>
              </a:ext>
            </a:extLst>
          </p:cNvPr>
          <p:cNvSpPr txBox="1"/>
          <p:nvPr/>
        </p:nvSpPr>
        <p:spPr>
          <a:xfrm rot="19267759">
            <a:off x="7940133" y="1914724"/>
            <a:ext cx="679292" cy="415498"/>
          </a:xfrm>
          <a:prstGeom prst="rect">
            <a:avLst/>
          </a:prstGeom>
          <a:solidFill>
            <a:schemeClr val="accent6">
              <a:lumMod val="60000"/>
              <a:lumOff val="40000"/>
            </a:schemeClr>
          </a:solidFill>
          <a:ln>
            <a:noFill/>
          </a:ln>
        </p:spPr>
        <p:txBody>
          <a:bodyPr wrap="square" rtlCol="0">
            <a:spAutoFit/>
          </a:bodyPr>
          <a:lstStyle/>
          <a:p>
            <a:pPr algn="ctr"/>
            <a:r>
              <a:rPr lang="en-US" sz="1050" dirty="0"/>
              <a:t>S307DET #13</a:t>
            </a:r>
          </a:p>
        </p:txBody>
      </p:sp>
      <p:sp>
        <p:nvSpPr>
          <p:cNvPr id="77" name="TextBox 76">
            <a:extLst>
              <a:ext uri="{FF2B5EF4-FFF2-40B4-BE49-F238E27FC236}">
                <a16:creationId xmlns:a16="http://schemas.microsoft.com/office/drawing/2014/main" id="{7F04860C-9197-6A4C-A7C8-5A16BB8BF569}"/>
              </a:ext>
            </a:extLst>
          </p:cNvPr>
          <p:cNvSpPr txBox="1"/>
          <p:nvPr/>
        </p:nvSpPr>
        <p:spPr>
          <a:xfrm rot="19222753">
            <a:off x="8724691" y="1931497"/>
            <a:ext cx="733193" cy="415498"/>
          </a:xfrm>
          <a:prstGeom prst="rect">
            <a:avLst/>
          </a:prstGeom>
          <a:solidFill>
            <a:schemeClr val="accent6">
              <a:lumMod val="60000"/>
              <a:lumOff val="40000"/>
            </a:schemeClr>
          </a:solidFill>
          <a:ln>
            <a:noFill/>
          </a:ln>
        </p:spPr>
        <p:txBody>
          <a:bodyPr wrap="square" rtlCol="0">
            <a:spAutoFit/>
          </a:bodyPr>
          <a:lstStyle/>
          <a:p>
            <a:pPr algn="ctr"/>
            <a:r>
              <a:rPr lang="en-US" sz="1050" dirty="0"/>
              <a:t>S309-DET #14</a:t>
            </a:r>
          </a:p>
        </p:txBody>
      </p:sp>
      <p:sp>
        <p:nvSpPr>
          <p:cNvPr id="78" name="TextBox 77">
            <a:extLst>
              <a:ext uri="{FF2B5EF4-FFF2-40B4-BE49-F238E27FC236}">
                <a16:creationId xmlns:a16="http://schemas.microsoft.com/office/drawing/2014/main" id="{603488A8-27DA-384D-9C83-3F5895212BB6}"/>
              </a:ext>
            </a:extLst>
          </p:cNvPr>
          <p:cNvSpPr txBox="1"/>
          <p:nvPr/>
        </p:nvSpPr>
        <p:spPr>
          <a:xfrm>
            <a:off x="10185681" y="2250760"/>
            <a:ext cx="486936" cy="415498"/>
          </a:xfrm>
          <a:prstGeom prst="rect">
            <a:avLst/>
          </a:prstGeom>
          <a:solidFill>
            <a:schemeClr val="accent2"/>
          </a:solidFill>
          <a:ln>
            <a:noFill/>
          </a:ln>
        </p:spPr>
        <p:txBody>
          <a:bodyPr wrap="square" rtlCol="0">
            <a:spAutoFit/>
          </a:bodyPr>
          <a:lstStyle/>
          <a:p>
            <a:pPr algn="ctr"/>
            <a:r>
              <a:rPr lang="en-US" sz="1050" dirty="0"/>
              <a:t>DET #17</a:t>
            </a:r>
          </a:p>
        </p:txBody>
      </p:sp>
      <p:sp>
        <p:nvSpPr>
          <p:cNvPr id="19" name="TextBox 18">
            <a:extLst>
              <a:ext uri="{FF2B5EF4-FFF2-40B4-BE49-F238E27FC236}">
                <a16:creationId xmlns:a16="http://schemas.microsoft.com/office/drawing/2014/main" id="{CC049E76-B172-BE4F-BE73-75CB7A8BC209}"/>
              </a:ext>
            </a:extLst>
          </p:cNvPr>
          <p:cNvSpPr txBox="1"/>
          <p:nvPr/>
        </p:nvSpPr>
        <p:spPr>
          <a:xfrm>
            <a:off x="7881606" y="2844465"/>
            <a:ext cx="1208048" cy="415498"/>
          </a:xfrm>
          <a:prstGeom prst="rect">
            <a:avLst/>
          </a:prstGeom>
          <a:solidFill>
            <a:srgbClr val="FDBC0F"/>
          </a:solidFill>
          <a:ln>
            <a:noFill/>
          </a:ln>
        </p:spPr>
        <p:txBody>
          <a:bodyPr wrap="square" rtlCol="0">
            <a:spAutoFit/>
          </a:bodyPr>
          <a:lstStyle/>
          <a:p>
            <a:pPr algn="ctr"/>
            <a:r>
              <a:rPr lang="en-US" sz="1050" dirty="0"/>
              <a:t>OAKLAND (PASSENGER YARD</a:t>
            </a:r>
          </a:p>
        </p:txBody>
      </p:sp>
      <p:cxnSp>
        <p:nvCxnSpPr>
          <p:cNvPr id="79" name="Straight Connector 78">
            <a:extLst>
              <a:ext uri="{FF2B5EF4-FFF2-40B4-BE49-F238E27FC236}">
                <a16:creationId xmlns:a16="http://schemas.microsoft.com/office/drawing/2014/main" id="{739A74F5-BD31-C94C-B319-194BD74BC9A0}"/>
              </a:ext>
            </a:extLst>
          </p:cNvPr>
          <p:cNvCxnSpPr>
            <a:cxnSpLocks/>
          </p:cNvCxnSpPr>
          <p:nvPr/>
        </p:nvCxnSpPr>
        <p:spPr>
          <a:xfrm>
            <a:off x="6619334" y="1433527"/>
            <a:ext cx="2823327" cy="144898"/>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F93F81C4-BCE6-C144-9C2D-3611EF73CE97}"/>
              </a:ext>
            </a:extLst>
          </p:cNvPr>
          <p:cNvCxnSpPr>
            <a:cxnSpLocks/>
          </p:cNvCxnSpPr>
          <p:nvPr/>
        </p:nvCxnSpPr>
        <p:spPr>
          <a:xfrm flipV="1">
            <a:off x="4060384" y="1428530"/>
            <a:ext cx="2592655" cy="13687"/>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81" name="TextBox 80">
            <a:extLst>
              <a:ext uri="{FF2B5EF4-FFF2-40B4-BE49-F238E27FC236}">
                <a16:creationId xmlns:a16="http://schemas.microsoft.com/office/drawing/2014/main" id="{FC0CB32B-533B-FC42-8557-F5072A2F9EB3}"/>
              </a:ext>
            </a:extLst>
          </p:cNvPr>
          <p:cNvSpPr txBox="1"/>
          <p:nvPr/>
        </p:nvSpPr>
        <p:spPr>
          <a:xfrm rot="19249445">
            <a:off x="6586023" y="2882713"/>
            <a:ext cx="842884" cy="415498"/>
          </a:xfrm>
          <a:prstGeom prst="rect">
            <a:avLst/>
          </a:prstGeom>
          <a:solidFill>
            <a:schemeClr val="accent2"/>
          </a:solidFill>
          <a:ln>
            <a:noFill/>
          </a:ln>
        </p:spPr>
        <p:txBody>
          <a:bodyPr wrap="square" rtlCol="0">
            <a:spAutoFit/>
          </a:bodyPr>
          <a:lstStyle/>
          <a:p>
            <a:pPr algn="ctr"/>
            <a:r>
              <a:rPr lang="en-US" sz="1050" dirty="0"/>
              <a:t>B3B-DET #11</a:t>
            </a:r>
          </a:p>
        </p:txBody>
      </p:sp>
      <p:sp>
        <p:nvSpPr>
          <p:cNvPr id="82" name="TextBox 81">
            <a:extLst>
              <a:ext uri="{FF2B5EF4-FFF2-40B4-BE49-F238E27FC236}">
                <a16:creationId xmlns:a16="http://schemas.microsoft.com/office/drawing/2014/main" id="{7215148B-DC85-C14F-8038-D0EED4119B47}"/>
              </a:ext>
            </a:extLst>
          </p:cNvPr>
          <p:cNvSpPr txBox="1"/>
          <p:nvPr/>
        </p:nvSpPr>
        <p:spPr>
          <a:xfrm>
            <a:off x="3003600" y="1298188"/>
            <a:ext cx="1137424" cy="415498"/>
          </a:xfrm>
          <a:prstGeom prst="rect">
            <a:avLst/>
          </a:prstGeom>
          <a:solidFill>
            <a:srgbClr val="FDBC0F"/>
          </a:solidFill>
          <a:ln>
            <a:noFill/>
          </a:ln>
        </p:spPr>
        <p:txBody>
          <a:bodyPr wrap="square" rtlCol="0">
            <a:spAutoFit/>
          </a:bodyPr>
          <a:lstStyle/>
          <a:p>
            <a:pPr algn="ctr"/>
            <a:r>
              <a:rPr lang="en-US" sz="1050" dirty="0"/>
              <a:t>TO</a:t>
            </a:r>
          </a:p>
          <a:p>
            <a:pPr algn="ctr"/>
            <a:r>
              <a:rPr lang="en-US" sz="1050" dirty="0"/>
              <a:t> LIVERMORE</a:t>
            </a:r>
          </a:p>
        </p:txBody>
      </p:sp>
      <p:sp>
        <p:nvSpPr>
          <p:cNvPr id="83" name="TextBox 82">
            <a:extLst>
              <a:ext uri="{FF2B5EF4-FFF2-40B4-BE49-F238E27FC236}">
                <a16:creationId xmlns:a16="http://schemas.microsoft.com/office/drawing/2014/main" id="{10841FAF-96A6-0B4E-8D94-63C79B4AA4D6}"/>
              </a:ext>
            </a:extLst>
          </p:cNvPr>
          <p:cNvSpPr txBox="1"/>
          <p:nvPr/>
        </p:nvSpPr>
        <p:spPr>
          <a:xfrm>
            <a:off x="7066338" y="2053663"/>
            <a:ext cx="486936" cy="415498"/>
          </a:xfrm>
          <a:prstGeom prst="rect">
            <a:avLst/>
          </a:prstGeom>
          <a:solidFill>
            <a:schemeClr val="accent2"/>
          </a:solidFill>
          <a:ln>
            <a:noFill/>
          </a:ln>
        </p:spPr>
        <p:txBody>
          <a:bodyPr wrap="square" rtlCol="0">
            <a:spAutoFit/>
          </a:bodyPr>
          <a:lstStyle/>
          <a:p>
            <a:pPr algn="ctr"/>
            <a:r>
              <a:rPr lang="en-US" sz="1050" dirty="0"/>
              <a:t>DET #12</a:t>
            </a:r>
          </a:p>
        </p:txBody>
      </p:sp>
      <p:sp>
        <p:nvSpPr>
          <p:cNvPr id="86" name="TextBox 85">
            <a:extLst>
              <a:ext uri="{FF2B5EF4-FFF2-40B4-BE49-F238E27FC236}">
                <a16:creationId xmlns:a16="http://schemas.microsoft.com/office/drawing/2014/main" id="{8C2573EF-2B4D-1948-A07B-C331C501D6CD}"/>
              </a:ext>
            </a:extLst>
          </p:cNvPr>
          <p:cNvSpPr txBox="1"/>
          <p:nvPr/>
        </p:nvSpPr>
        <p:spPr>
          <a:xfrm>
            <a:off x="6274273" y="1272475"/>
            <a:ext cx="486936" cy="415498"/>
          </a:xfrm>
          <a:prstGeom prst="rect">
            <a:avLst/>
          </a:prstGeom>
          <a:solidFill>
            <a:schemeClr val="accent2"/>
          </a:solidFill>
          <a:ln>
            <a:noFill/>
          </a:ln>
        </p:spPr>
        <p:txBody>
          <a:bodyPr wrap="square" rtlCol="0">
            <a:spAutoFit/>
          </a:bodyPr>
          <a:lstStyle/>
          <a:p>
            <a:pPr algn="ctr"/>
            <a:r>
              <a:rPr lang="en-US" sz="1050" dirty="0"/>
              <a:t>DET #16</a:t>
            </a:r>
          </a:p>
        </p:txBody>
      </p:sp>
      <p:sp>
        <p:nvSpPr>
          <p:cNvPr id="87" name="TextBox 86">
            <a:extLst>
              <a:ext uri="{FF2B5EF4-FFF2-40B4-BE49-F238E27FC236}">
                <a16:creationId xmlns:a16="http://schemas.microsoft.com/office/drawing/2014/main" id="{0AC87B7E-1071-C245-B964-27552C35D2E0}"/>
              </a:ext>
            </a:extLst>
          </p:cNvPr>
          <p:cNvSpPr txBox="1"/>
          <p:nvPr/>
        </p:nvSpPr>
        <p:spPr>
          <a:xfrm>
            <a:off x="2516664" y="4251507"/>
            <a:ext cx="741810" cy="415498"/>
          </a:xfrm>
          <a:prstGeom prst="rect">
            <a:avLst/>
          </a:prstGeom>
          <a:solidFill>
            <a:schemeClr val="accent2"/>
          </a:solidFill>
          <a:ln>
            <a:noFill/>
          </a:ln>
        </p:spPr>
        <p:txBody>
          <a:bodyPr wrap="square" rtlCol="0">
            <a:spAutoFit/>
          </a:bodyPr>
          <a:lstStyle/>
          <a:p>
            <a:pPr algn="ctr"/>
            <a:r>
              <a:rPr lang="en-US" sz="1050" dirty="0"/>
              <a:t>NG DET #4</a:t>
            </a:r>
          </a:p>
        </p:txBody>
      </p:sp>
      <p:sp>
        <p:nvSpPr>
          <p:cNvPr id="71" name="TextBox 70">
            <a:extLst>
              <a:ext uri="{FF2B5EF4-FFF2-40B4-BE49-F238E27FC236}">
                <a16:creationId xmlns:a16="http://schemas.microsoft.com/office/drawing/2014/main" id="{6C323952-AD0C-E145-93B0-FFD00143678A}"/>
              </a:ext>
            </a:extLst>
          </p:cNvPr>
          <p:cNvSpPr txBox="1"/>
          <p:nvPr/>
        </p:nvSpPr>
        <p:spPr>
          <a:xfrm>
            <a:off x="8024062" y="1411266"/>
            <a:ext cx="867176" cy="415498"/>
          </a:xfrm>
          <a:prstGeom prst="rect">
            <a:avLst/>
          </a:prstGeom>
          <a:solidFill>
            <a:schemeClr val="accent6">
              <a:lumMod val="60000"/>
              <a:lumOff val="40000"/>
            </a:schemeClr>
          </a:solidFill>
          <a:ln>
            <a:noFill/>
          </a:ln>
        </p:spPr>
        <p:txBody>
          <a:bodyPr wrap="square" rtlCol="0">
            <a:spAutoFit/>
          </a:bodyPr>
          <a:lstStyle/>
          <a:p>
            <a:pPr algn="ctr"/>
            <a:r>
              <a:rPr lang="en-US" sz="1050" dirty="0"/>
              <a:t>S306-DET #15</a:t>
            </a:r>
          </a:p>
        </p:txBody>
      </p:sp>
      <p:cxnSp>
        <p:nvCxnSpPr>
          <p:cNvPr id="102" name="Straight Connector 101">
            <a:extLst>
              <a:ext uri="{FF2B5EF4-FFF2-40B4-BE49-F238E27FC236}">
                <a16:creationId xmlns:a16="http://schemas.microsoft.com/office/drawing/2014/main" id="{E7E2FA24-363A-834B-A0B4-D3C2239BC296}"/>
              </a:ext>
            </a:extLst>
          </p:cNvPr>
          <p:cNvCxnSpPr>
            <a:cxnSpLocks/>
          </p:cNvCxnSpPr>
          <p:nvPr/>
        </p:nvCxnSpPr>
        <p:spPr>
          <a:xfrm flipH="1" flipV="1">
            <a:off x="11469155" y="1586575"/>
            <a:ext cx="344711" cy="328332"/>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C9CB734D-2D0D-3A41-943E-5E346D21ED32}"/>
              </a:ext>
            </a:extLst>
          </p:cNvPr>
          <p:cNvCxnSpPr>
            <a:cxnSpLocks/>
          </p:cNvCxnSpPr>
          <p:nvPr/>
        </p:nvCxnSpPr>
        <p:spPr>
          <a:xfrm flipH="1" flipV="1">
            <a:off x="21719113" y="-1855982"/>
            <a:ext cx="344711" cy="328332"/>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3D0F209B-04D3-D74E-A530-487ABAEFCFAC}"/>
              </a:ext>
            </a:extLst>
          </p:cNvPr>
          <p:cNvCxnSpPr>
            <a:cxnSpLocks/>
          </p:cNvCxnSpPr>
          <p:nvPr/>
        </p:nvCxnSpPr>
        <p:spPr>
          <a:xfrm flipH="1" flipV="1">
            <a:off x="11286650" y="2040400"/>
            <a:ext cx="344711" cy="328332"/>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DF654F9C-3938-DB41-914B-B7263647F987}"/>
              </a:ext>
            </a:extLst>
          </p:cNvPr>
          <p:cNvCxnSpPr>
            <a:cxnSpLocks/>
          </p:cNvCxnSpPr>
          <p:nvPr/>
        </p:nvCxnSpPr>
        <p:spPr>
          <a:xfrm flipH="1" flipV="1">
            <a:off x="11824016" y="1907443"/>
            <a:ext cx="34819" cy="1314025"/>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1298478B-4B3C-4E45-95A5-3CD9B4B8CFBB}"/>
              </a:ext>
            </a:extLst>
          </p:cNvPr>
          <p:cNvCxnSpPr>
            <a:cxnSpLocks/>
          </p:cNvCxnSpPr>
          <p:nvPr/>
        </p:nvCxnSpPr>
        <p:spPr>
          <a:xfrm flipH="1" flipV="1">
            <a:off x="11602818" y="2351172"/>
            <a:ext cx="38692" cy="790867"/>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sp>
        <p:nvSpPr>
          <p:cNvPr id="66" name="TextBox 65">
            <a:extLst>
              <a:ext uri="{FF2B5EF4-FFF2-40B4-BE49-F238E27FC236}">
                <a16:creationId xmlns:a16="http://schemas.microsoft.com/office/drawing/2014/main" id="{908CE0C4-EDC7-B447-8429-1677C1AFD7D2}"/>
              </a:ext>
            </a:extLst>
          </p:cNvPr>
          <p:cNvSpPr txBox="1"/>
          <p:nvPr/>
        </p:nvSpPr>
        <p:spPr>
          <a:xfrm rot="19304619">
            <a:off x="5667755" y="4897833"/>
            <a:ext cx="905067" cy="415498"/>
          </a:xfrm>
          <a:prstGeom prst="rect">
            <a:avLst/>
          </a:prstGeom>
          <a:solidFill>
            <a:schemeClr val="accent2"/>
          </a:solidFill>
          <a:ln>
            <a:noFill/>
          </a:ln>
        </p:spPr>
        <p:txBody>
          <a:bodyPr wrap="square" rtlCol="0">
            <a:spAutoFit/>
          </a:bodyPr>
          <a:lstStyle/>
          <a:p>
            <a:pPr algn="ctr"/>
            <a:r>
              <a:rPr lang="en-US" sz="1050" dirty="0"/>
              <a:t>PY-T1</a:t>
            </a:r>
          </a:p>
          <a:p>
            <a:pPr algn="ctr"/>
            <a:r>
              <a:rPr lang="en-US" sz="1050" dirty="0"/>
              <a:t>DET #20</a:t>
            </a:r>
          </a:p>
        </p:txBody>
      </p:sp>
      <p:sp>
        <p:nvSpPr>
          <p:cNvPr id="67" name="TextBox 66">
            <a:extLst>
              <a:ext uri="{FF2B5EF4-FFF2-40B4-BE49-F238E27FC236}">
                <a16:creationId xmlns:a16="http://schemas.microsoft.com/office/drawing/2014/main" id="{8B2FE3EF-09AC-2E42-A897-5B9FD9FE58F2}"/>
              </a:ext>
            </a:extLst>
          </p:cNvPr>
          <p:cNvSpPr txBox="1"/>
          <p:nvPr/>
        </p:nvSpPr>
        <p:spPr>
          <a:xfrm rot="19266529">
            <a:off x="6630478" y="4424168"/>
            <a:ext cx="905067" cy="415498"/>
          </a:xfrm>
          <a:prstGeom prst="rect">
            <a:avLst/>
          </a:prstGeom>
          <a:solidFill>
            <a:schemeClr val="accent2"/>
          </a:solidFill>
          <a:ln>
            <a:noFill/>
          </a:ln>
        </p:spPr>
        <p:txBody>
          <a:bodyPr wrap="square" rtlCol="0">
            <a:spAutoFit/>
          </a:bodyPr>
          <a:lstStyle/>
          <a:p>
            <a:pPr algn="ctr"/>
            <a:r>
              <a:rPr lang="en-US" sz="1050" dirty="0"/>
              <a:t>PY-T2</a:t>
            </a:r>
          </a:p>
          <a:p>
            <a:pPr algn="ctr"/>
            <a:r>
              <a:rPr lang="en-US" sz="1050" dirty="0"/>
              <a:t>DET #21</a:t>
            </a:r>
          </a:p>
        </p:txBody>
      </p:sp>
      <p:sp>
        <p:nvSpPr>
          <p:cNvPr id="68" name="TextBox 67">
            <a:extLst>
              <a:ext uri="{FF2B5EF4-FFF2-40B4-BE49-F238E27FC236}">
                <a16:creationId xmlns:a16="http://schemas.microsoft.com/office/drawing/2014/main" id="{6E60CFB7-5BDA-5C48-86F8-B2F2AF7151D3}"/>
              </a:ext>
            </a:extLst>
          </p:cNvPr>
          <p:cNvSpPr txBox="1"/>
          <p:nvPr/>
        </p:nvSpPr>
        <p:spPr>
          <a:xfrm rot="19245147">
            <a:off x="7542398" y="3997818"/>
            <a:ext cx="905067" cy="415498"/>
          </a:xfrm>
          <a:prstGeom prst="rect">
            <a:avLst/>
          </a:prstGeom>
          <a:solidFill>
            <a:schemeClr val="accent2"/>
          </a:solidFill>
          <a:ln>
            <a:noFill/>
          </a:ln>
        </p:spPr>
        <p:txBody>
          <a:bodyPr wrap="square" rtlCol="0">
            <a:spAutoFit/>
          </a:bodyPr>
          <a:lstStyle/>
          <a:p>
            <a:pPr algn="ctr"/>
            <a:r>
              <a:rPr lang="en-US" sz="1050" dirty="0"/>
              <a:t>PY-T3</a:t>
            </a:r>
          </a:p>
          <a:p>
            <a:pPr algn="ctr"/>
            <a:r>
              <a:rPr lang="en-US" sz="1050" dirty="0"/>
              <a:t>DET #22</a:t>
            </a:r>
          </a:p>
        </p:txBody>
      </p:sp>
      <p:sp>
        <p:nvSpPr>
          <p:cNvPr id="69" name="TextBox 68">
            <a:extLst>
              <a:ext uri="{FF2B5EF4-FFF2-40B4-BE49-F238E27FC236}">
                <a16:creationId xmlns:a16="http://schemas.microsoft.com/office/drawing/2014/main" id="{6605DB2C-4EE4-114B-847D-72BC267BB468}"/>
              </a:ext>
            </a:extLst>
          </p:cNvPr>
          <p:cNvSpPr txBox="1"/>
          <p:nvPr/>
        </p:nvSpPr>
        <p:spPr>
          <a:xfrm rot="18981694">
            <a:off x="6958201" y="5098027"/>
            <a:ext cx="905067" cy="415498"/>
          </a:xfrm>
          <a:prstGeom prst="rect">
            <a:avLst/>
          </a:prstGeom>
          <a:solidFill>
            <a:schemeClr val="accent2"/>
          </a:solidFill>
          <a:ln>
            <a:noFill/>
          </a:ln>
        </p:spPr>
        <p:txBody>
          <a:bodyPr wrap="square" rtlCol="0">
            <a:spAutoFit/>
          </a:bodyPr>
          <a:lstStyle/>
          <a:p>
            <a:pPr algn="ctr"/>
            <a:r>
              <a:rPr lang="en-US" sz="1050" dirty="0"/>
              <a:t>PY-T5</a:t>
            </a:r>
          </a:p>
          <a:p>
            <a:pPr algn="ctr"/>
            <a:r>
              <a:rPr lang="en-US" sz="1050" dirty="0"/>
              <a:t>DET #24</a:t>
            </a:r>
          </a:p>
        </p:txBody>
      </p:sp>
      <p:sp>
        <p:nvSpPr>
          <p:cNvPr id="84" name="TextBox 83">
            <a:extLst>
              <a:ext uri="{FF2B5EF4-FFF2-40B4-BE49-F238E27FC236}">
                <a16:creationId xmlns:a16="http://schemas.microsoft.com/office/drawing/2014/main" id="{8CB4226E-6ECC-F34F-AC80-19B580A3917D}"/>
              </a:ext>
            </a:extLst>
          </p:cNvPr>
          <p:cNvSpPr txBox="1"/>
          <p:nvPr/>
        </p:nvSpPr>
        <p:spPr>
          <a:xfrm rot="18945275">
            <a:off x="8529010" y="3478290"/>
            <a:ext cx="905067" cy="415498"/>
          </a:xfrm>
          <a:prstGeom prst="rect">
            <a:avLst/>
          </a:prstGeom>
          <a:solidFill>
            <a:schemeClr val="accent2"/>
          </a:solidFill>
          <a:ln>
            <a:noFill/>
          </a:ln>
        </p:spPr>
        <p:txBody>
          <a:bodyPr wrap="square" rtlCol="0">
            <a:spAutoFit/>
          </a:bodyPr>
          <a:lstStyle/>
          <a:p>
            <a:pPr algn="ctr"/>
            <a:r>
              <a:rPr lang="en-US" sz="1050" dirty="0"/>
              <a:t>PY-T4</a:t>
            </a:r>
          </a:p>
          <a:p>
            <a:pPr algn="ctr"/>
            <a:r>
              <a:rPr lang="en-US" sz="1050" dirty="0"/>
              <a:t>DET #23</a:t>
            </a:r>
          </a:p>
        </p:txBody>
      </p:sp>
      <p:sp>
        <p:nvSpPr>
          <p:cNvPr id="3" name="TextBox 2">
            <a:extLst>
              <a:ext uri="{FF2B5EF4-FFF2-40B4-BE49-F238E27FC236}">
                <a16:creationId xmlns:a16="http://schemas.microsoft.com/office/drawing/2014/main" id="{483AC706-27C7-004F-8A75-43DFD82F2CDE}"/>
              </a:ext>
            </a:extLst>
          </p:cNvPr>
          <p:cNvSpPr txBox="1"/>
          <p:nvPr/>
        </p:nvSpPr>
        <p:spPr>
          <a:xfrm>
            <a:off x="506911" y="2384190"/>
            <a:ext cx="2885149" cy="1354217"/>
          </a:xfrm>
          <a:prstGeom prst="rect">
            <a:avLst/>
          </a:prstGeom>
          <a:noFill/>
          <a:ln>
            <a:solidFill>
              <a:schemeClr val="tx1"/>
            </a:solidFill>
          </a:ln>
        </p:spPr>
        <p:txBody>
          <a:bodyPr wrap="none" rtlCol="0">
            <a:spAutoFit/>
          </a:bodyPr>
          <a:lstStyle/>
          <a:p>
            <a:pPr algn="ctr"/>
            <a:r>
              <a:rPr lang="en-US" sz="2800" dirty="0"/>
              <a:t>NOTE</a:t>
            </a:r>
          </a:p>
          <a:p>
            <a:pPr algn="ctr"/>
            <a:r>
              <a:rPr lang="en-US" dirty="0"/>
              <a:t>FRUITVALE YARD DETECTORS</a:t>
            </a:r>
          </a:p>
          <a:p>
            <a:pPr algn="ctr"/>
            <a:r>
              <a:rPr lang="en-US" dirty="0"/>
              <a:t>ARE NOT INCLUDED</a:t>
            </a:r>
          </a:p>
          <a:p>
            <a:pPr algn="ctr"/>
            <a:endParaRPr lang="en-US" dirty="0"/>
          </a:p>
        </p:txBody>
      </p:sp>
      <p:cxnSp>
        <p:nvCxnSpPr>
          <p:cNvPr id="8" name="Straight Arrow Connector 7">
            <a:extLst>
              <a:ext uri="{FF2B5EF4-FFF2-40B4-BE49-F238E27FC236}">
                <a16:creationId xmlns:a16="http://schemas.microsoft.com/office/drawing/2014/main" id="{6998BA1F-36A4-4042-8550-9D83A511ED41}"/>
              </a:ext>
            </a:extLst>
          </p:cNvPr>
          <p:cNvCxnSpPr>
            <a:stCxn id="3" idx="3"/>
          </p:cNvCxnSpPr>
          <p:nvPr/>
        </p:nvCxnSpPr>
        <p:spPr>
          <a:xfrm flipV="1">
            <a:off x="3392060" y="2270287"/>
            <a:ext cx="1851559" cy="791012"/>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5" name="TextBox 84">
            <a:extLst>
              <a:ext uri="{FF2B5EF4-FFF2-40B4-BE49-F238E27FC236}">
                <a16:creationId xmlns:a16="http://schemas.microsoft.com/office/drawing/2014/main" id="{CA2A2A03-CB43-FB4D-A3A2-764F92C55D86}"/>
              </a:ext>
            </a:extLst>
          </p:cNvPr>
          <p:cNvSpPr txBox="1"/>
          <p:nvPr/>
        </p:nvSpPr>
        <p:spPr>
          <a:xfrm>
            <a:off x="10188941" y="1305928"/>
            <a:ext cx="1180645" cy="253916"/>
          </a:xfrm>
          <a:prstGeom prst="rect">
            <a:avLst/>
          </a:prstGeom>
          <a:solidFill>
            <a:schemeClr val="accent6">
              <a:lumMod val="60000"/>
              <a:lumOff val="40000"/>
            </a:schemeClr>
          </a:solidFill>
          <a:ln>
            <a:noFill/>
          </a:ln>
        </p:spPr>
        <p:txBody>
          <a:bodyPr wrap="square" rtlCol="0">
            <a:spAutoFit/>
          </a:bodyPr>
          <a:lstStyle/>
          <a:p>
            <a:pPr algn="ctr"/>
            <a:r>
              <a:rPr lang="en-US" sz="1050" dirty="0"/>
              <a:t>23B-DET -19</a:t>
            </a:r>
          </a:p>
        </p:txBody>
      </p:sp>
    </p:spTree>
    <p:extLst>
      <p:ext uri="{BB962C8B-B14F-4D97-AF65-F5344CB8AC3E}">
        <p14:creationId xmlns:p14="http://schemas.microsoft.com/office/powerpoint/2010/main" val="1819171526"/>
      </p:ext>
    </p:extLst>
  </p:cSld>
  <p:clrMapOvr>
    <a:masterClrMapping/>
  </p:clrMapOvr>
  <mc:AlternateContent xmlns:mc="http://schemas.openxmlformats.org/markup-compatibility/2006" xmlns:p14="http://schemas.microsoft.com/office/powerpoint/2010/main">
    <mc:Choice Requires="p14">
      <p:transition spd="slow" p14:dur="2000" advTm="16692"/>
    </mc:Choice>
    <mc:Fallback xmlns="">
      <p:transition spd="slow" advTm="16692"/>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bg>
      <p:bgPr shadeToTitle="1">
        <a:solidFill>
          <a:schemeClr val="bg2">
            <a:lumMod val="90000"/>
            <a:alpha val="70000"/>
          </a:schemeClr>
        </a:solidFill>
        <a:effectLst/>
      </p:bgPr>
    </p:bg>
    <p:spTree>
      <p:nvGrpSpPr>
        <p:cNvPr id="1" name=""/>
        <p:cNvGrpSpPr/>
        <p:nvPr/>
      </p:nvGrpSpPr>
      <p:grpSpPr>
        <a:xfrm>
          <a:off x="0" y="0"/>
          <a:ext cx="0" cy="0"/>
          <a:chOff x="0" y="0"/>
          <a:chExt cx="0" cy="0"/>
        </a:xfrm>
      </p:grpSpPr>
      <p:cxnSp>
        <p:nvCxnSpPr>
          <p:cNvPr id="32" name="Straight Connector 31">
            <a:extLst>
              <a:ext uri="{FF2B5EF4-FFF2-40B4-BE49-F238E27FC236}">
                <a16:creationId xmlns:a16="http://schemas.microsoft.com/office/drawing/2014/main" id="{99058261-6DDC-2C46-8A7B-F6C11F799723}"/>
              </a:ext>
            </a:extLst>
          </p:cNvPr>
          <p:cNvCxnSpPr>
            <a:cxnSpLocks/>
          </p:cNvCxnSpPr>
          <p:nvPr/>
        </p:nvCxnSpPr>
        <p:spPr>
          <a:xfrm flipH="1">
            <a:off x="10502211" y="6045646"/>
            <a:ext cx="517214" cy="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73C8874B-93D8-074E-8762-B27E147154C2}"/>
              </a:ext>
            </a:extLst>
          </p:cNvPr>
          <p:cNvCxnSpPr>
            <a:cxnSpLocks/>
          </p:cNvCxnSpPr>
          <p:nvPr/>
        </p:nvCxnSpPr>
        <p:spPr>
          <a:xfrm flipH="1" flipV="1">
            <a:off x="4843928" y="4338043"/>
            <a:ext cx="1483853" cy="863766"/>
          </a:xfrm>
          <a:prstGeom prst="line">
            <a:avLst/>
          </a:prstGeom>
          <a:ln w="57150">
            <a:solidFill>
              <a:srgbClr val="0070C0"/>
            </a:solidFill>
            <a:prstDash val="dash"/>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1AD6EAE0-1477-C241-B75F-3B5ECA6ACDD4}"/>
              </a:ext>
            </a:extLst>
          </p:cNvPr>
          <p:cNvCxnSpPr>
            <a:cxnSpLocks/>
          </p:cNvCxnSpPr>
          <p:nvPr/>
        </p:nvCxnSpPr>
        <p:spPr>
          <a:xfrm flipH="1" flipV="1">
            <a:off x="6314062" y="5195785"/>
            <a:ext cx="2018370" cy="1159728"/>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sp>
        <p:nvSpPr>
          <p:cNvPr id="5" name="Title 4">
            <a:extLst>
              <a:ext uri="{FF2B5EF4-FFF2-40B4-BE49-F238E27FC236}">
                <a16:creationId xmlns:a16="http://schemas.microsoft.com/office/drawing/2014/main" id="{065A0B57-41AA-6940-A378-E7797966EBE5}"/>
              </a:ext>
            </a:extLst>
          </p:cNvPr>
          <p:cNvSpPr>
            <a:spLocks noGrp="1"/>
          </p:cNvSpPr>
          <p:nvPr>
            <p:ph type="title"/>
          </p:nvPr>
        </p:nvSpPr>
        <p:spPr/>
        <p:txBody>
          <a:bodyPr>
            <a:normAutofit fontScale="90000"/>
          </a:bodyPr>
          <a:lstStyle/>
          <a:p>
            <a:pPr algn="ctr"/>
            <a:r>
              <a:rPr lang="en-US" sz="4000" b="1" dirty="0"/>
              <a:t>ACCRS POSSIBLE DISTRICTS</a:t>
            </a:r>
            <a:br>
              <a:rPr lang="en-US" sz="3600" dirty="0"/>
            </a:br>
            <a:r>
              <a:rPr lang="en-US" sz="2700" dirty="0"/>
              <a:t>DISTRICT THREE </a:t>
            </a:r>
            <a:r>
              <a:rPr lang="en-US" sz="1600" dirty="0"/>
              <a:t>BLOCKS 4,5,RL#1,&amp; NARROW GAGE</a:t>
            </a:r>
            <a:br>
              <a:rPr lang="en-US" sz="2400" dirty="0"/>
            </a:br>
            <a:endParaRPr lang="en-US" sz="3600" dirty="0"/>
          </a:p>
        </p:txBody>
      </p:sp>
      <p:cxnSp>
        <p:nvCxnSpPr>
          <p:cNvPr id="10" name="Straight Connector 9">
            <a:extLst>
              <a:ext uri="{FF2B5EF4-FFF2-40B4-BE49-F238E27FC236}">
                <a16:creationId xmlns:a16="http://schemas.microsoft.com/office/drawing/2014/main" id="{1DA7DB3A-2515-984F-8208-9D7466EC6DAD}"/>
              </a:ext>
            </a:extLst>
          </p:cNvPr>
          <p:cNvCxnSpPr>
            <a:cxnSpLocks/>
          </p:cNvCxnSpPr>
          <p:nvPr/>
        </p:nvCxnSpPr>
        <p:spPr>
          <a:xfrm>
            <a:off x="11706601" y="1437300"/>
            <a:ext cx="0" cy="4442045"/>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6D3CF0E4-E804-5D46-B597-3A0F9749F4CA}"/>
              </a:ext>
            </a:extLst>
          </p:cNvPr>
          <p:cNvCxnSpPr>
            <a:cxnSpLocks/>
          </p:cNvCxnSpPr>
          <p:nvPr/>
        </p:nvCxnSpPr>
        <p:spPr>
          <a:xfrm flipH="1" flipV="1">
            <a:off x="5243284" y="4240850"/>
            <a:ext cx="1335112" cy="759458"/>
          </a:xfrm>
          <a:prstGeom prst="line">
            <a:avLst/>
          </a:prstGeom>
          <a:ln w="57150">
            <a:solidFill>
              <a:srgbClr val="0070C0"/>
            </a:solidFill>
            <a:prstDash val="dash"/>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91D6A66-801E-5645-B5D8-9C433498EADC}"/>
              </a:ext>
            </a:extLst>
          </p:cNvPr>
          <p:cNvCxnSpPr>
            <a:cxnSpLocks/>
          </p:cNvCxnSpPr>
          <p:nvPr/>
        </p:nvCxnSpPr>
        <p:spPr>
          <a:xfrm flipH="1" flipV="1">
            <a:off x="5079685" y="3815899"/>
            <a:ext cx="1982437" cy="1200292"/>
          </a:xfrm>
          <a:prstGeom prst="line">
            <a:avLst/>
          </a:prstGeom>
          <a:ln w="57150">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971BFF5A-7BAC-7A47-8A77-441073ACA571}"/>
              </a:ext>
            </a:extLst>
          </p:cNvPr>
          <p:cNvCxnSpPr>
            <a:cxnSpLocks/>
          </p:cNvCxnSpPr>
          <p:nvPr/>
        </p:nvCxnSpPr>
        <p:spPr>
          <a:xfrm flipH="1" flipV="1">
            <a:off x="6535882" y="4977245"/>
            <a:ext cx="2283474" cy="1354220"/>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820FA57-DFFE-0E4F-9C02-4E2364EC5C96}"/>
              </a:ext>
            </a:extLst>
          </p:cNvPr>
          <p:cNvCxnSpPr>
            <a:cxnSpLocks/>
          </p:cNvCxnSpPr>
          <p:nvPr/>
        </p:nvCxnSpPr>
        <p:spPr>
          <a:xfrm flipH="1" flipV="1">
            <a:off x="11249849" y="1521462"/>
            <a:ext cx="28622" cy="4195556"/>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6224BE3-771D-7043-8F71-BB34FF1F451B}"/>
              </a:ext>
            </a:extLst>
          </p:cNvPr>
          <p:cNvCxnSpPr>
            <a:cxnSpLocks/>
          </p:cNvCxnSpPr>
          <p:nvPr/>
        </p:nvCxnSpPr>
        <p:spPr>
          <a:xfrm flipH="1">
            <a:off x="8801101" y="6049175"/>
            <a:ext cx="959266" cy="3527"/>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F6613AAD-85B7-7B40-93B7-39BFDD34D95C}"/>
              </a:ext>
            </a:extLst>
          </p:cNvPr>
          <p:cNvCxnSpPr>
            <a:cxnSpLocks/>
          </p:cNvCxnSpPr>
          <p:nvPr/>
        </p:nvCxnSpPr>
        <p:spPr>
          <a:xfrm flipH="1" flipV="1">
            <a:off x="7706108" y="6375417"/>
            <a:ext cx="2001624" cy="26407"/>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sp>
        <p:nvSpPr>
          <p:cNvPr id="24" name="Trapezoid 23">
            <a:extLst>
              <a:ext uri="{FF2B5EF4-FFF2-40B4-BE49-F238E27FC236}">
                <a16:creationId xmlns:a16="http://schemas.microsoft.com/office/drawing/2014/main" id="{01E5FD29-57E9-1B47-ADDF-D6B25CC8FACF}"/>
              </a:ext>
            </a:extLst>
          </p:cNvPr>
          <p:cNvSpPr/>
          <p:nvPr/>
        </p:nvSpPr>
        <p:spPr>
          <a:xfrm rot="19631095">
            <a:off x="9679132" y="5512609"/>
            <a:ext cx="973237" cy="477982"/>
          </a:xfrm>
          <a:prstGeom prst="trapezoid">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rapezoid 25">
            <a:extLst>
              <a:ext uri="{FF2B5EF4-FFF2-40B4-BE49-F238E27FC236}">
                <a16:creationId xmlns:a16="http://schemas.microsoft.com/office/drawing/2014/main" id="{F4BBC96A-6E73-614E-AAE9-432C097B0558}"/>
              </a:ext>
            </a:extLst>
          </p:cNvPr>
          <p:cNvSpPr/>
          <p:nvPr/>
        </p:nvSpPr>
        <p:spPr>
          <a:xfrm rot="19631095">
            <a:off x="9731108" y="5806655"/>
            <a:ext cx="973237" cy="477982"/>
          </a:xfrm>
          <a:prstGeom prst="trapezoid">
            <a:avLst/>
          </a:prstGeom>
          <a:no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6">
            <a:extLst>
              <a:ext uri="{FF2B5EF4-FFF2-40B4-BE49-F238E27FC236}">
                <a16:creationId xmlns:a16="http://schemas.microsoft.com/office/drawing/2014/main" id="{B939065D-C3B9-2643-AE47-1FED0CA60BB4}"/>
              </a:ext>
            </a:extLst>
          </p:cNvPr>
          <p:cNvCxnSpPr>
            <a:cxnSpLocks/>
          </p:cNvCxnSpPr>
          <p:nvPr/>
        </p:nvCxnSpPr>
        <p:spPr>
          <a:xfrm flipH="1" flipV="1">
            <a:off x="6982758" y="4552324"/>
            <a:ext cx="2280267" cy="1444663"/>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0C505FD4-7E21-134D-9148-7FC7F40A56D0}"/>
              </a:ext>
            </a:extLst>
          </p:cNvPr>
          <p:cNvCxnSpPr>
            <a:cxnSpLocks/>
          </p:cNvCxnSpPr>
          <p:nvPr/>
        </p:nvCxnSpPr>
        <p:spPr>
          <a:xfrm flipH="1" flipV="1">
            <a:off x="6535882" y="4748455"/>
            <a:ext cx="2311702" cy="1304247"/>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486CDF41-8758-654E-9371-0D445A8446E4}"/>
              </a:ext>
            </a:extLst>
          </p:cNvPr>
          <p:cNvCxnSpPr>
            <a:cxnSpLocks/>
          </p:cNvCxnSpPr>
          <p:nvPr/>
        </p:nvCxnSpPr>
        <p:spPr>
          <a:xfrm flipH="1">
            <a:off x="11019425" y="5739896"/>
            <a:ext cx="230424" cy="285818"/>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20574A2-EE7B-3B43-906A-57E8AF77581D}"/>
              </a:ext>
            </a:extLst>
          </p:cNvPr>
          <p:cNvCxnSpPr>
            <a:cxnSpLocks/>
          </p:cNvCxnSpPr>
          <p:nvPr/>
        </p:nvCxnSpPr>
        <p:spPr>
          <a:xfrm flipH="1">
            <a:off x="9107706" y="6068525"/>
            <a:ext cx="459704" cy="301102"/>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00031C49-3C18-BD49-84A1-898A86C29C6D}"/>
              </a:ext>
            </a:extLst>
          </p:cNvPr>
          <p:cNvCxnSpPr>
            <a:cxnSpLocks/>
            <a:stCxn id="112" idx="1"/>
          </p:cNvCxnSpPr>
          <p:nvPr/>
        </p:nvCxnSpPr>
        <p:spPr>
          <a:xfrm flipH="1">
            <a:off x="107639" y="1525129"/>
            <a:ext cx="4015862" cy="40724"/>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A725009D-3696-3842-8E83-2463FD1A2316}"/>
              </a:ext>
            </a:extLst>
          </p:cNvPr>
          <p:cNvCxnSpPr>
            <a:cxnSpLocks/>
          </p:cNvCxnSpPr>
          <p:nvPr/>
        </p:nvCxnSpPr>
        <p:spPr>
          <a:xfrm flipH="1" flipV="1">
            <a:off x="5494983" y="3662121"/>
            <a:ext cx="1485678" cy="880913"/>
          </a:xfrm>
          <a:prstGeom prst="line">
            <a:avLst/>
          </a:prstGeom>
          <a:ln w="57150">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12B1C35F-E43F-6D4F-9714-ED9997D80544}"/>
              </a:ext>
            </a:extLst>
          </p:cNvPr>
          <p:cNvCxnSpPr>
            <a:cxnSpLocks/>
          </p:cNvCxnSpPr>
          <p:nvPr/>
        </p:nvCxnSpPr>
        <p:spPr>
          <a:xfrm flipH="1" flipV="1">
            <a:off x="3267203" y="4629308"/>
            <a:ext cx="4503762" cy="1736754"/>
          </a:xfrm>
          <a:prstGeom prst="line">
            <a:avLst/>
          </a:prstGeom>
          <a:ln w="57150">
            <a:solidFill>
              <a:srgbClr val="0070C0"/>
            </a:solidFill>
            <a:prstDash val="lgDashDotDot"/>
          </a:ln>
        </p:spPr>
        <p:style>
          <a:lnRef idx="1">
            <a:schemeClr val="accent1"/>
          </a:lnRef>
          <a:fillRef idx="0">
            <a:schemeClr val="accent1"/>
          </a:fillRef>
          <a:effectRef idx="0">
            <a:schemeClr val="accent1"/>
          </a:effectRef>
          <a:fontRef idx="minor">
            <a:schemeClr val="tx1"/>
          </a:fontRef>
        </p:style>
      </p:cxnSp>
      <p:grpSp>
        <p:nvGrpSpPr>
          <p:cNvPr id="84" name="Group 83">
            <a:extLst>
              <a:ext uri="{FF2B5EF4-FFF2-40B4-BE49-F238E27FC236}">
                <a16:creationId xmlns:a16="http://schemas.microsoft.com/office/drawing/2014/main" id="{D1474F70-60E0-904B-8925-E3ED39C2CAC7}"/>
              </a:ext>
            </a:extLst>
          </p:cNvPr>
          <p:cNvGrpSpPr/>
          <p:nvPr/>
        </p:nvGrpSpPr>
        <p:grpSpPr>
          <a:xfrm rot="18083273" flipV="1">
            <a:off x="4465972" y="3885314"/>
            <a:ext cx="1612522" cy="351885"/>
            <a:chOff x="7834745" y="1497412"/>
            <a:chExt cx="789710" cy="351885"/>
          </a:xfrm>
        </p:grpSpPr>
        <p:cxnSp>
          <p:nvCxnSpPr>
            <p:cNvPr id="75" name="Straight Connector 74">
              <a:extLst>
                <a:ext uri="{FF2B5EF4-FFF2-40B4-BE49-F238E27FC236}">
                  <a16:creationId xmlns:a16="http://schemas.microsoft.com/office/drawing/2014/main" id="{1DE53408-3561-F541-BF8A-AD6E11A48711}"/>
                </a:ext>
              </a:extLst>
            </p:cNvPr>
            <p:cNvCxnSpPr>
              <a:cxnSpLocks/>
            </p:cNvCxnSpPr>
            <p:nvPr/>
          </p:nvCxnSpPr>
          <p:spPr>
            <a:xfrm>
              <a:off x="7834745" y="1497412"/>
              <a:ext cx="789710" cy="0"/>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FE150D3A-5A16-C34A-8E72-EA17A5F05755}"/>
                </a:ext>
              </a:extLst>
            </p:cNvPr>
            <p:cNvCxnSpPr>
              <a:cxnSpLocks/>
            </p:cNvCxnSpPr>
            <p:nvPr/>
          </p:nvCxnSpPr>
          <p:spPr>
            <a:xfrm>
              <a:off x="8530936" y="1521460"/>
              <a:ext cx="0" cy="327837"/>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BFB86B4D-DA04-6C4B-A63D-F4BF024B6298}"/>
                </a:ext>
              </a:extLst>
            </p:cNvPr>
            <p:cNvCxnSpPr>
              <a:cxnSpLocks/>
            </p:cNvCxnSpPr>
            <p:nvPr/>
          </p:nvCxnSpPr>
          <p:spPr>
            <a:xfrm flipV="1">
              <a:off x="7931772" y="1497412"/>
              <a:ext cx="1" cy="351885"/>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85" name="Group 84">
            <a:extLst>
              <a:ext uri="{FF2B5EF4-FFF2-40B4-BE49-F238E27FC236}">
                <a16:creationId xmlns:a16="http://schemas.microsoft.com/office/drawing/2014/main" id="{D0F329F6-1428-8746-9808-65D4AF17A0D4}"/>
              </a:ext>
            </a:extLst>
          </p:cNvPr>
          <p:cNvGrpSpPr/>
          <p:nvPr/>
        </p:nvGrpSpPr>
        <p:grpSpPr>
          <a:xfrm rot="18018345">
            <a:off x="5690969" y="4565598"/>
            <a:ext cx="1593660" cy="351885"/>
            <a:chOff x="7834745" y="1497412"/>
            <a:chExt cx="789710" cy="351885"/>
          </a:xfrm>
        </p:grpSpPr>
        <p:cxnSp>
          <p:nvCxnSpPr>
            <p:cNvPr id="86" name="Straight Connector 85">
              <a:extLst>
                <a:ext uri="{FF2B5EF4-FFF2-40B4-BE49-F238E27FC236}">
                  <a16:creationId xmlns:a16="http://schemas.microsoft.com/office/drawing/2014/main" id="{0A8D9A07-2D8F-484D-8876-B04DD082E887}"/>
                </a:ext>
              </a:extLst>
            </p:cNvPr>
            <p:cNvCxnSpPr>
              <a:cxnSpLocks/>
            </p:cNvCxnSpPr>
            <p:nvPr/>
          </p:nvCxnSpPr>
          <p:spPr>
            <a:xfrm>
              <a:off x="7834745" y="1497412"/>
              <a:ext cx="789710" cy="0"/>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71BEC983-5B2E-3C4B-BF39-A5703C1DDB8E}"/>
                </a:ext>
              </a:extLst>
            </p:cNvPr>
            <p:cNvCxnSpPr>
              <a:cxnSpLocks/>
            </p:cNvCxnSpPr>
            <p:nvPr/>
          </p:nvCxnSpPr>
          <p:spPr>
            <a:xfrm>
              <a:off x="8530936" y="1521460"/>
              <a:ext cx="0" cy="327837"/>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547A1504-3DFE-FF4E-AA67-DE329B2E67D3}"/>
                </a:ext>
              </a:extLst>
            </p:cNvPr>
            <p:cNvCxnSpPr>
              <a:cxnSpLocks/>
            </p:cNvCxnSpPr>
            <p:nvPr/>
          </p:nvCxnSpPr>
          <p:spPr>
            <a:xfrm flipV="1">
              <a:off x="7931772" y="1497412"/>
              <a:ext cx="1" cy="351885"/>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grpSp>
        <p:nvGrpSpPr>
          <p:cNvPr id="89" name="Group 88">
            <a:extLst>
              <a:ext uri="{FF2B5EF4-FFF2-40B4-BE49-F238E27FC236}">
                <a16:creationId xmlns:a16="http://schemas.microsoft.com/office/drawing/2014/main" id="{2203D56D-03F7-5942-B011-613E5DD2C319}"/>
              </a:ext>
            </a:extLst>
          </p:cNvPr>
          <p:cNvGrpSpPr/>
          <p:nvPr/>
        </p:nvGrpSpPr>
        <p:grpSpPr>
          <a:xfrm rot="17709819">
            <a:off x="6859383" y="5959218"/>
            <a:ext cx="418336" cy="351885"/>
            <a:chOff x="7834745" y="1497412"/>
            <a:chExt cx="789710" cy="351885"/>
          </a:xfrm>
        </p:grpSpPr>
        <p:cxnSp>
          <p:nvCxnSpPr>
            <p:cNvPr id="90" name="Straight Connector 89">
              <a:extLst>
                <a:ext uri="{FF2B5EF4-FFF2-40B4-BE49-F238E27FC236}">
                  <a16:creationId xmlns:a16="http://schemas.microsoft.com/office/drawing/2014/main" id="{A1D12B5D-A713-1445-8654-5B06ED7516A4}"/>
                </a:ext>
              </a:extLst>
            </p:cNvPr>
            <p:cNvCxnSpPr>
              <a:cxnSpLocks/>
            </p:cNvCxnSpPr>
            <p:nvPr/>
          </p:nvCxnSpPr>
          <p:spPr>
            <a:xfrm>
              <a:off x="7834745" y="1497412"/>
              <a:ext cx="789710" cy="0"/>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3F55BEA3-2437-404F-8236-96289402AF02}"/>
                </a:ext>
              </a:extLst>
            </p:cNvPr>
            <p:cNvCxnSpPr>
              <a:cxnSpLocks/>
            </p:cNvCxnSpPr>
            <p:nvPr/>
          </p:nvCxnSpPr>
          <p:spPr>
            <a:xfrm>
              <a:off x="8530936" y="1521460"/>
              <a:ext cx="0" cy="327837"/>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7CBAFD59-EE0A-D74B-9BF3-91D1D228140D}"/>
                </a:ext>
              </a:extLst>
            </p:cNvPr>
            <p:cNvCxnSpPr>
              <a:cxnSpLocks/>
            </p:cNvCxnSpPr>
            <p:nvPr/>
          </p:nvCxnSpPr>
          <p:spPr>
            <a:xfrm flipV="1">
              <a:off x="7931772" y="1497412"/>
              <a:ext cx="1" cy="351885"/>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cxnSp>
        <p:nvCxnSpPr>
          <p:cNvPr id="102" name="Straight Connector 101">
            <a:extLst>
              <a:ext uri="{FF2B5EF4-FFF2-40B4-BE49-F238E27FC236}">
                <a16:creationId xmlns:a16="http://schemas.microsoft.com/office/drawing/2014/main" id="{B29B5D9A-F29F-3949-A7F6-3BCFA32E921F}"/>
              </a:ext>
            </a:extLst>
          </p:cNvPr>
          <p:cNvCxnSpPr>
            <a:cxnSpLocks/>
          </p:cNvCxnSpPr>
          <p:nvPr/>
        </p:nvCxnSpPr>
        <p:spPr>
          <a:xfrm flipH="1" flipV="1">
            <a:off x="548827" y="1539173"/>
            <a:ext cx="281821" cy="489354"/>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sp>
        <p:nvSpPr>
          <p:cNvPr id="105" name="TextBox 104">
            <a:extLst>
              <a:ext uri="{FF2B5EF4-FFF2-40B4-BE49-F238E27FC236}">
                <a16:creationId xmlns:a16="http://schemas.microsoft.com/office/drawing/2014/main" id="{1080B942-ABDE-9A40-A86A-A54BB45C7D23}"/>
              </a:ext>
            </a:extLst>
          </p:cNvPr>
          <p:cNvSpPr txBox="1"/>
          <p:nvPr/>
        </p:nvSpPr>
        <p:spPr>
          <a:xfrm>
            <a:off x="2127920" y="4578629"/>
            <a:ext cx="1115523" cy="253916"/>
          </a:xfrm>
          <a:prstGeom prst="rect">
            <a:avLst/>
          </a:prstGeom>
          <a:solidFill>
            <a:srgbClr val="FDBC0F"/>
          </a:solidFill>
        </p:spPr>
        <p:txBody>
          <a:bodyPr wrap="square" rtlCol="0">
            <a:spAutoFit/>
          </a:bodyPr>
          <a:lstStyle/>
          <a:p>
            <a:pPr algn="ctr"/>
            <a:r>
              <a:rPr lang="en-US" sz="1050" dirty="0"/>
              <a:t>REVERSE LOOP 2</a:t>
            </a:r>
          </a:p>
        </p:txBody>
      </p:sp>
      <p:cxnSp>
        <p:nvCxnSpPr>
          <p:cNvPr id="108" name="Straight Connector 107">
            <a:extLst>
              <a:ext uri="{FF2B5EF4-FFF2-40B4-BE49-F238E27FC236}">
                <a16:creationId xmlns:a16="http://schemas.microsoft.com/office/drawing/2014/main" id="{CF1EA6A5-9A2B-9D4F-97F3-EBB2EA379D30}"/>
              </a:ext>
            </a:extLst>
          </p:cNvPr>
          <p:cNvCxnSpPr>
            <a:cxnSpLocks/>
          </p:cNvCxnSpPr>
          <p:nvPr/>
        </p:nvCxnSpPr>
        <p:spPr>
          <a:xfrm flipH="1" flipV="1">
            <a:off x="291818" y="2382758"/>
            <a:ext cx="1965844" cy="5663"/>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sp>
        <p:nvSpPr>
          <p:cNvPr id="112" name="TextBox 111">
            <a:extLst>
              <a:ext uri="{FF2B5EF4-FFF2-40B4-BE49-F238E27FC236}">
                <a16:creationId xmlns:a16="http://schemas.microsoft.com/office/drawing/2014/main" id="{456CEEF9-94AA-2B4C-9D7E-7DE4B582855A}"/>
              </a:ext>
            </a:extLst>
          </p:cNvPr>
          <p:cNvSpPr txBox="1"/>
          <p:nvPr/>
        </p:nvSpPr>
        <p:spPr>
          <a:xfrm>
            <a:off x="4123501" y="1398171"/>
            <a:ext cx="1548779" cy="253916"/>
          </a:xfrm>
          <a:prstGeom prst="rect">
            <a:avLst/>
          </a:prstGeom>
          <a:solidFill>
            <a:srgbClr val="FDBC0F"/>
          </a:solidFill>
        </p:spPr>
        <p:txBody>
          <a:bodyPr wrap="square" rtlCol="0">
            <a:spAutoFit/>
          </a:bodyPr>
          <a:lstStyle/>
          <a:p>
            <a:pPr algn="ctr"/>
            <a:r>
              <a:rPr lang="en-US" sz="1050" dirty="0"/>
              <a:t>INTERURBAN / TROLLEY</a:t>
            </a:r>
          </a:p>
        </p:txBody>
      </p:sp>
      <p:cxnSp>
        <p:nvCxnSpPr>
          <p:cNvPr id="113" name="Straight Connector 112">
            <a:extLst>
              <a:ext uri="{FF2B5EF4-FFF2-40B4-BE49-F238E27FC236}">
                <a16:creationId xmlns:a16="http://schemas.microsoft.com/office/drawing/2014/main" id="{E0E85478-B64C-6742-AA6E-AA4063F76518}"/>
              </a:ext>
            </a:extLst>
          </p:cNvPr>
          <p:cNvCxnSpPr>
            <a:cxnSpLocks/>
          </p:cNvCxnSpPr>
          <p:nvPr/>
        </p:nvCxnSpPr>
        <p:spPr>
          <a:xfrm flipH="1" flipV="1">
            <a:off x="417781" y="4620579"/>
            <a:ext cx="1688122" cy="1"/>
          </a:xfrm>
          <a:prstGeom prst="line">
            <a:avLst/>
          </a:prstGeom>
          <a:ln w="57150">
            <a:solidFill>
              <a:srgbClr val="0070C0"/>
            </a:solidFill>
            <a:prstDash val="lgDashDotDot"/>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E8198898-8B87-114F-B3A9-F92631D77AEC}"/>
              </a:ext>
            </a:extLst>
          </p:cNvPr>
          <p:cNvCxnSpPr>
            <a:cxnSpLocks/>
          </p:cNvCxnSpPr>
          <p:nvPr/>
        </p:nvCxnSpPr>
        <p:spPr>
          <a:xfrm flipH="1">
            <a:off x="901440" y="2031105"/>
            <a:ext cx="249588" cy="362640"/>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2F03E4E0-0F6D-4445-9E29-A5C9A06E5828}"/>
              </a:ext>
            </a:extLst>
          </p:cNvPr>
          <p:cNvCxnSpPr>
            <a:cxnSpLocks/>
          </p:cNvCxnSpPr>
          <p:nvPr/>
        </p:nvCxnSpPr>
        <p:spPr>
          <a:xfrm flipH="1">
            <a:off x="10502211" y="6326969"/>
            <a:ext cx="658360" cy="4496"/>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80E03627-3FE0-224E-9F8D-D2B34F06CAE0}"/>
              </a:ext>
            </a:extLst>
          </p:cNvPr>
          <p:cNvCxnSpPr>
            <a:cxnSpLocks/>
          </p:cNvCxnSpPr>
          <p:nvPr/>
        </p:nvCxnSpPr>
        <p:spPr>
          <a:xfrm flipV="1">
            <a:off x="483807" y="4529869"/>
            <a:ext cx="2983023" cy="777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DF90FB5C-F45B-8744-BB39-28C7ECDD9EFF}"/>
              </a:ext>
            </a:extLst>
          </p:cNvPr>
          <p:cNvCxnSpPr>
            <a:cxnSpLocks/>
          </p:cNvCxnSpPr>
          <p:nvPr/>
        </p:nvCxnSpPr>
        <p:spPr>
          <a:xfrm flipV="1">
            <a:off x="5672280" y="5406503"/>
            <a:ext cx="2922206" cy="60143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E2010A56-C437-894F-9A03-7522ED42BCD3}"/>
              </a:ext>
            </a:extLst>
          </p:cNvPr>
          <p:cNvCxnSpPr>
            <a:cxnSpLocks/>
          </p:cNvCxnSpPr>
          <p:nvPr/>
        </p:nvCxnSpPr>
        <p:spPr>
          <a:xfrm>
            <a:off x="4300001" y="5474514"/>
            <a:ext cx="1372279" cy="533426"/>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880CD958-9099-FA49-AB14-EC6887ED17B5}"/>
              </a:ext>
            </a:extLst>
          </p:cNvPr>
          <p:cNvCxnSpPr>
            <a:cxnSpLocks/>
          </p:cNvCxnSpPr>
          <p:nvPr/>
        </p:nvCxnSpPr>
        <p:spPr>
          <a:xfrm>
            <a:off x="5014952" y="2657375"/>
            <a:ext cx="3539261" cy="218655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45ED5CA0-784E-8546-9FA2-2B81DB45E354}"/>
              </a:ext>
            </a:extLst>
          </p:cNvPr>
          <p:cNvCxnSpPr>
            <a:cxnSpLocks/>
          </p:cNvCxnSpPr>
          <p:nvPr/>
        </p:nvCxnSpPr>
        <p:spPr>
          <a:xfrm flipV="1">
            <a:off x="7308108" y="3342942"/>
            <a:ext cx="1457779" cy="1197518"/>
          </a:xfrm>
          <a:prstGeom prst="line">
            <a:avLst/>
          </a:prstGeom>
          <a:ln w="38100">
            <a:solidFill>
              <a:srgbClr val="C00000"/>
            </a:solidFill>
            <a:prstDash val="lgDashDotDot"/>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12F9A703-AAC6-1A48-A368-FE2980C4D27D}"/>
              </a:ext>
            </a:extLst>
          </p:cNvPr>
          <p:cNvCxnSpPr>
            <a:cxnSpLocks/>
          </p:cNvCxnSpPr>
          <p:nvPr/>
        </p:nvCxnSpPr>
        <p:spPr>
          <a:xfrm>
            <a:off x="8789970" y="3342942"/>
            <a:ext cx="918898" cy="865525"/>
          </a:xfrm>
          <a:prstGeom prst="line">
            <a:avLst/>
          </a:prstGeom>
          <a:ln w="38100">
            <a:solidFill>
              <a:srgbClr val="C00000"/>
            </a:solidFill>
            <a:prstDash val="lgDashDotDot"/>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9548B49F-F97F-794C-938D-16F30884A425}"/>
              </a:ext>
            </a:extLst>
          </p:cNvPr>
          <p:cNvCxnSpPr>
            <a:cxnSpLocks/>
          </p:cNvCxnSpPr>
          <p:nvPr/>
        </p:nvCxnSpPr>
        <p:spPr>
          <a:xfrm>
            <a:off x="3930722" y="5103514"/>
            <a:ext cx="2192536" cy="836523"/>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id="{F48D505B-AC1D-9C49-82FD-3850B3A3F2BD}"/>
              </a:ext>
            </a:extLst>
          </p:cNvPr>
          <p:cNvCxnSpPr>
            <a:cxnSpLocks/>
          </p:cNvCxnSpPr>
          <p:nvPr/>
        </p:nvCxnSpPr>
        <p:spPr>
          <a:xfrm>
            <a:off x="3394523" y="4500321"/>
            <a:ext cx="905478" cy="975823"/>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id="{29172FA7-83B6-0D42-A6EF-FF93EBD5C102}"/>
              </a:ext>
            </a:extLst>
          </p:cNvPr>
          <p:cNvCxnSpPr>
            <a:cxnSpLocks/>
          </p:cNvCxnSpPr>
          <p:nvPr/>
        </p:nvCxnSpPr>
        <p:spPr>
          <a:xfrm flipV="1">
            <a:off x="8505802" y="4778475"/>
            <a:ext cx="433708" cy="7601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0B38B616-A4B8-B240-B84C-9C7BEAA6D5D6}"/>
              </a:ext>
            </a:extLst>
          </p:cNvPr>
          <p:cNvCxnSpPr>
            <a:cxnSpLocks/>
          </p:cNvCxnSpPr>
          <p:nvPr/>
        </p:nvCxnSpPr>
        <p:spPr>
          <a:xfrm flipV="1">
            <a:off x="8945043" y="4139887"/>
            <a:ext cx="729304" cy="653086"/>
          </a:xfrm>
          <a:prstGeom prst="line">
            <a:avLst/>
          </a:prstGeom>
          <a:ln w="38100">
            <a:solidFill>
              <a:srgbClr val="C00000"/>
            </a:solidFill>
            <a:prstDash val="lgDashDotDot"/>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262C168D-7975-5242-99F6-3BF9F06A4DB0}"/>
              </a:ext>
            </a:extLst>
          </p:cNvPr>
          <p:cNvCxnSpPr>
            <a:cxnSpLocks/>
          </p:cNvCxnSpPr>
          <p:nvPr/>
        </p:nvCxnSpPr>
        <p:spPr>
          <a:xfrm flipV="1">
            <a:off x="8594486" y="4819223"/>
            <a:ext cx="342802" cy="568209"/>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a:extLst>
              <a:ext uri="{FF2B5EF4-FFF2-40B4-BE49-F238E27FC236}">
                <a16:creationId xmlns:a16="http://schemas.microsoft.com/office/drawing/2014/main" id="{F5493CD4-B225-F845-8CEA-C9182B470272}"/>
              </a:ext>
            </a:extLst>
          </p:cNvPr>
          <p:cNvCxnSpPr>
            <a:cxnSpLocks/>
          </p:cNvCxnSpPr>
          <p:nvPr/>
        </p:nvCxnSpPr>
        <p:spPr>
          <a:xfrm flipV="1">
            <a:off x="291818" y="2675405"/>
            <a:ext cx="4813875" cy="12477"/>
          </a:xfrm>
          <a:prstGeom prst="line">
            <a:avLst/>
          </a:prstGeom>
          <a:ln w="38100">
            <a:solidFill>
              <a:srgbClr val="C00000"/>
            </a:solidFill>
            <a:prstDash val="lgDashDot"/>
          </a:ln>
        </p:spPr>
        <p:style>
          <a:lnRef idx="1">
            <a:schemeClr val="accent1"/>
          </a:lnRef>
          <a:fillRef idx="0">
            <a:schemeClr val="accent1"/>
          </a:fillRef>
          <a:effectRef idx="0">
            <a:schemeClr val="accent1"/>
          </a:effectRef>
          <a:fontRef idx="minor">
            <a:schemeClr val="tx1"/>
          </a:fontRef>
        </p:style>
      </p:cxnSp>
      <p:cxnSp>
        <p:nvCxnSpPr>
          <p:cNvPr id="185" name="Straight Connector 184">
            <a:extLst>
              <a:ext uri="{FF2B5EF4-FFF2-40B4-BE49-F238E27FC236}">
                <a16:creationId xmlns:a16="http://schemas.microsoft.com/office/drawing/2014/main" id="{BEB6FE8D-BAD2-BC46-B80D-52270BDDEBD7}"/>
              </a:ext>
            </a:extLst>
          </p:cNvPr>
          <p:cNvCxnSpPr>
            <a:cxnSpLocks/>
          </p:cNvCxnSpPr>
          <p:nvPr/>
        </p:nvCxnSpPr>
        <p:spPr>
          <a:xfrm flipV="1">
            <a:off x="6722649" y="4476416"/>
            <a:ext cx="624211" cy="1305932"/>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a:extLst>
              <a:ext uri="{FF2B5EF4-FFF2-40B4-BE49-F238E27FC236}">
                <a16:creationId xmlns:a16="http://schemas.microsoft.com/office/drawing/2014/main" id="{74A7599B-9012-FF45-BEAA-B8224B649894}"/>
              </a:ext>
            </a:extLst>
          </p:cNvPr>
          <p:cNvCxnSpPr>
            <a:cxnSpLocks/>
          </p:cNvCxnSpPr>
          <p:nvPr/>
        </p:nvCxnSpPr>
        <p:spPr>
          <a:xfrm flipH="1" flipV="1">
            <a:off x="1243054" y="2072123"/>
            <a:ext cx="235389" cy="299393"/>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a:extLst>
              <a:ext uri="{FF2B5EF4-FFF2-40B4-BE49-F238E27FC236}">
                <a16:creationId xmlns:a16="http://schemas.microsoft.com/office/drawing/2014/main" id="{0FD7763A-C786-4541-82F3-807FE2E23E0B}"/>
              </a:ext>
            </a:extLst>
          </p:cNvPr>
          <p:cNvCxnSpPr>
            <a:cxnSpLocks/>
          </p:cNvCxnSpPr>
          <p:nvPr/>
        </p:nvCxnSpPr>
        <p:spPr>
          <a:xfrm flipH="1">
            <a:off x="11160571" y="5850698"/>
            <a:ext cx="537658" cy="503645"/>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sp>
        <p:nvSpPr>
          <p:cNvPr id="218" name="TextBox 217">
            <a:extLst>
              <a:ext uri="{FF2B5EF4-FFF2-40B4-BE49-F238E27FC236}">
                <a16:creationId xmlns:a16="http://schemas.microsoft.com/office/drawing/2014/main" id="{2B24608E-62A6-5A41-AEC3-B0BEBEB7685E}"/>
              </a:ext>
            </a:extLst>
          </p:cNvPr>
          <p:cNvSpPr txBox="1"/>
          <p:nvPr/>
        </p:nvSpPr>
        <p:spPr>
          <a:xfrm>
            <a:off x="7599083" y="1774290"/>
            <a:ext cx="2683363" cy="1107996"/>
          </a:xfrm>
          <a:prstGeom prst="rect">
            <a:avLst/>
          </a:prstGeom>
          <a:noFill/>
          <a:ln>
            <a:solidFill>
              <a:schemeClr val="tx1"/>
            </a:solidFill>
          </a:ln>
        </p:spPr>
        <p:txBody>
          <a:bodyPr wrap="square" rtlCol="0">
            <a:spAutoFit/>
          </a:bodyPr>
          <a:lstStyle/>
          <a:p>
            <a:pPr algn="ctr"/>
            <a:r>
              <a:rPr lang="en-US" b="1" dirty="0"/>
              <a:t>NOTE</a:t>
            </a:r>
          </a:p>
          <a:p>
            <a:pPr marL="228600" indent="-228600">
              <a:buAutoNum type="arabicPeriod"/>
            </a:pPr>
            <a:r>
              <a:rPr lang="en-US" sz="1200" dirty="0"/>
              <a:t>MAIN LINES ARE YELLOW AND BLUE</a:t>
            </a:r>
          </a:p>
          <a:p>
            <a:pPr marL="228600" indent="-228600">
              <a:buAutoNum type="arabicPeriod"/>
            </a:pPr>
            <a:r>
              <a:rPr lang="en-US" sz="1200" dirty="0"/>
              <a:t>RED LINES ARE NARROW GAGE</a:t>
            </a:r>
          </a:p>
          <a:p>
            <a:pPr marL="228600" indent="-228600">
              <a:buAutoNum type="arabicPeriod"/>
            </a:pPr>
            <a:r>
              <a:rPr lang="en-US" sz="1200" dirty="0"/>
              <a:t>1 LONG 2 SHORT ,DASHED LINES ARE NARROW GAGE REVERSE LOOP</a:t>
            </a:r>
          </a:p>
        </p:txBody>
      </p:sp>
      <p:grpSp>
        <p:nvGrpSpPr>
          <p:cNvPr id="219" name="Group 218">
            <a:extLst>
              <a:ext uri="{FF2B5EF4-FFF2-40B4-BE49-F238E27FC236}">
                <a16:creationId xmlns:a16="http://schemas.microsoft.com/office/drawing/2014/main" id="{D7BE8EEA-E73E-8E4D-BEEA-4AA538356EC2}"/>
              </a:ext>
            </a:extLst>
          </p:cNvPr>
          <p:cNvGrpSpPr/>
          <p:nvPr/>
        </p:nvGrpSpPr>
        <p:grpSpPr>
          <a:xfrm rot="17709819">
            <a:off x="7166175" y="3948491"/>
            <a:ext cx="324364" cy="351885"/>
            <a:chOff x="7834745" y="1497412"/>
            <a:chExt cx="789710" cy="351885"/>
          </a:xfrm>
        </p:grpSpPr>
        <p:cxnSp>
          <p:nvCxnSpPr>
            <p:cNvPr id="220" name="Straight Connector 219">
              <a:extLst>
                <a:ext uri="{FF2B5EF4-FFF2-40B4-BE49-F238E27FC236}">
                  <a16:creationId xmlns:a16="http://schemas.microsoft.com/office/drawing/2014/main" id="{772585A8-FF62-4440-B303-1F1E67B532FC}"/>
                </a:ext>
              </a:extLst>
            </p:cNvPr>
            <p:cNvCxnSpPr>
              <a:cxnSpLocks/>
            </p:cNvCxnSpPr>
            <p:nvPr/>
          </p:nvCxnSpPr>
          <p:spPr>
            <a:xfrm>
              <a:off x="7834745" y="1497412"/>
              <a:ext cx="789710" cy="0"/>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a:extLst>
                <a:ext uri="{FF2B5EF4-FFF2-40B4-BE49-F238E27FC236}">
                  <a16:creationId xmlns:a16="http://schemas.microsoft.com/office/drawing/2014/main" id="{8F7A0170-A078-9B45-B9FC-8EBE793FFD74}"/>
                </a:ext>
              </a:extLst>
            </p:cNvPr>
            <p:cNvCxnSpPr>
              <a:cxnSpLocks/>
            </p:cNvCxnSpPr>
            <p:nvPr/>
          </p:nvCxnSpPr>
          <p:spPr>
            <a:xfrm>
              <a:off x="8530936" y="1521460"/>
              <a:ext cx="0" cy="327837"/>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cxnSp>
          <p:nvCxnSpPr>
            <p:cNvPr id="222" name="Straight Connector 221">
              <a:extLst>
                <a:ext uri="{FF2B5EF4-FFF2-40B4-BE49-F238E27FC236}">
                  <a16:creationId xmlns:a16="http://schemas.microsoft.com/office/drawing/2014/main" id="{782962F2-40A2-F74D-8146-73728C836131}"/>
                </a:ext>
              </a:extLst>
            </p:cNvPr>
            <p:cNvCxnSpPr>
              <a:cxnSpLocks/>
            </p:cNvCxnSpPr>
            <p:nvPr/>
          </p:nvCxnSpPr>
          <p:spPr>
            <a:xfrm flipV="1">
              <a:off x="7931772" y="1497412"/>
              <a:ext cx="1" cy="351885"/>
            </a:xfrm>
            <a:prstGeom prst="line">
              <a:avLst/>
            </a:prstGeom>
            <a:ln w="28575">
              <a:solidFill>
                <a:schemeClr val="accent4">
                  <a:lumMod val="50000"/>
                </a:schemeClr>
              </a:solidFill>
            </a:ln>
          </p:spPr>
          <p:style>
            <a:lnRef idx="1">
              <a:schemeClr val="accent1"/>
            </a:lnRef>
            <a:fillRef idx="0">
              <a:schemeClr val="accent1"/>
            </a:fillRef>
            <a:effectRef idx="0">
              <a:schemeClr val="accent1"/>
            </a:effectRef>
            <a:fontRef idx="minor">
              <a:schemeClr val="tx1"/>
            </a:fontRef>
          </p:style>
        </p:cxnSp>
      </p:grpSp>
      <p:cxnSp>
        <p:nvCxnSpPr>
          <p:cNvPr id="66" name="Straight Connector 65">
            <a:extLst>
              <a:ext uri="{FF2B5EF4-FFF2-40B4-BE49-F238E27FC236}">
                <a16:creationId xmlns:a16="http://schemas.microsoft.com/office/drawing/2014/main" id="{DC4721AF-E055-DF42-830D-55B58E5ADC60}"/>
              </a:ext>
            </a:extLst>
          </p:cNvPr>
          <p:cNvCxnSpPr>
            <a:cxnSpLocks/>
          </p:cNvCxnSpPr>
          <p:nvPr/>
        </p:nvCxnSpPr>
        <p:spPr>
          <a:xfrm flipH="1" flipV="1">
            <a:off x="818445" y="2010811"/>
            <a:ext cx="1244709" cy="2264"/>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A41A7B28-D298-4D4A-9C02-13F9F67B228E}"/>
              </a:ext>
            </a:extLst>
          </p:cNvPr>
          <p:cNvCxnSpPr>
            <a:cxnSpLocks/>
          </p:cNvCxnSpPr>
          <p:nvPr/>
        </p:nvCxnSpPr>
        <p:spPr>
          <a:xfrm flipH="1">
            <a:off x="209413" y="1107827"/>
            <a:ext cx="554777" cy="383704"/>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619FCB67-8762-C640-A88A-5B694A590018}"/>
              </a:ext>
            </a:extLst>
          </p:cNvPr>
          <p:cNvSpPr txBox="1"/>
          <p:nvPr/>
        </p:nvSpPr>
        <p:spPr>
          <a:xfrm rot="5147719">
            <a:off x="10889248" y="3799398"/>
            <a:ext cx="808981" cy="415498"/>
          </a:xfrm>
          <a:prstGeom prst="rect">
            <a:avLst/>
          </a:prstGeom>
          <a:solidFill>
            <a:schemeClr val="accent2"/>
          </a:solidFill>
        </p:spPr>
        <p:txBody>
          <a:bodyPr wrap="square" rtlCol="0">
            <a:spAutoFit/>
          </a:bodyPr>
          <a:lstStyle/>
          <a:p>
            <a:pPr algn="ctr"/>
            <a:r>
              <a:rPr lang="en-US" sz="1050" dirty="0"/>
              <a:t>B4A-DET #14</a:t>
            </a:r>
          </a:p>
        </p:txBody>
      </p:sp>
      <p:sp>
        <p:nvSpPr>
          <p:cNvPr id="69" name="TextBox 68">
            <a:extLst>
              <a:ext uri="{FF2B5EF4-FFF2-40B4-BE49-F238E27FC236}">
                <a16:creationId xmlns:a16="http://schemas.microsoft.com/office/drawing/2014/main" id="{7679BBB5-0D1B-B647-B4FA-4FD57BD6615C}"/>
              </a:ext>
            </a:extLst>
          </p:cNvPr>
          <p:cNvSpPr txBox="1"/>
          <p:nvPr/>
        </p:nvSpPr>
        <p:spPr>
          <a:xfrm rot="5190739">
            <a:off x="11333732" y="3078488"/>
            <a:ext cx="763585" cy="415498"/>
          </a:xfrm>
          <a:prstGeom prst="rect">
            <a:avLst/>
          </a:prstGeom>
          <a:solidFill>
            <a:schemeClr val="accent2"/>
          </a:solidFill>
        </p:spPr>
        <p:txBody>
          <a:bodyPr wrap="square" rtlCol="0">
            <a:spAutoFit/>
          </a:bodyPr>
          <a:lstStyle/>
          <a:p>
            <a:pPr algn="ctr"/>
            <a:r>
              <a:rPr lang="en-US" sz="1050" dirty="0"/>
              <a:t>B4B-DET #15</a:t>
            </a:r>
          </a:p>
        </p:txBody>
      </p:sp>
      <p:sp>
        <p:nvSpPr>
          <p:cNvPr id="70" name="TextBox 69">
            <a:extLst>
              <a:ext uri="{FF2B5EF4-FFF2-40B4-BE49-F238E27FC236}">
                <a16:creationId xmlns:a16="http://schemas.microsoft.com/office/drawing/2014/main" id="{CDCA7372-D092-B94E-9118-8AC1625CD15C}"/>
              </a:ext>
            </a:extLst>
          </p:cNvPr>
          <p:cNvSpPr txBox="1"/>
          <p:nvPr/>
        </p:nvSpPr>
        <p:spPr>
          <a:xfrm rot="1702864">
            <a:off x="4262696" y="2914410"/>
            <a:ext cx="808981" cy="415498"/>
          </a:xfrm>
          <a:prstGeom prst="rect">
            <a:avLst/>
          </a:prstGeom>
          <a:solidFill>
            <a:schemeClr val="accent2"/>
          </a:solidFill>
        </p:spPr>
        <p:txBody>
          <a:bodyPr wrap="square" rtlCol="0">
            <a:spAutoFit/>
          </a:bodyPr>
          <a:lstStyle/>
          <a:p>
            <a:pPr algn="ctr"/>
            <a:r>
              <a:rPr lang="en-US" sz="1050" dirty="0"/>
              <a:t>B5A-DET #8</a:t>
            </a:r>
          </a:p>
        </p:txBody>
      </p:sp>
      <p:sp>
        <p:nvSpPr>
          <p:cNvPr id="72" name="TextBox 71">
            <a:extLst>
              <a:ext uri="{FF2B5EF4-FFF2-40B4-BE49-F238E27FC236}">
                <a16:creationId xmlns:a16="http://schemas.microsoft.com/office/drawing/2014/main" id="{BD425714-DA98-744E-A21B-E3C9488A66F1}"/>
              </a:ext>
            </a:extLst>
          </p:cNvPr>
          <p:cNvSpPr txBox="1"/>
          <p:nvPr/>
        </p:nvSpPr>
        <p:spPr>
          <a:xfrm rot="1882878">
            <a:off x="2194154" y="2103704"/>
            <a:ext cx="808981" cy="415498"/>
          </a:xfrm>
          <a:prstGeom prst="rect">
            <a:avLst/>
          </a:prstGeom>
          <a:solidFill>
            <a:schemeClr val="accent2"/>
          </a:solidFill>
        </p:spPr>
        <p:txBody>
          <a:bodyPr wrap="square" rtlCol="0">
            <a:spAutoFit/>
          </a:bodyPr>
          <a:lstStyle/>
          <a:p>
            <a:pPr algn="ctr"/>
            <a:r>
              <a:rPr lang="en-US" sz="1050" dirty="0"/>
              <a:t>B5AS-DET #5</a:t>
            </a:r>
          </a:p>
        </p:txBody>
      </p:sp>
      <p:sp>
        <p:nvSpPr>
          <p:cNvPr id="73" name="TextBox 72">
            <a:extLst>
              <a:ext uri="{FF2B5EF4-FFF2-40B4-BE49-F238E27FC236}">
                <a16:creationId xmlns:a16="http://schemas.microsoft.com/office/drawing/2014/main" id="{745DAA00-C687-EB41-9420-282EE389ABFF}"/>
              </a:ext>
            </a:extLst>
          </p:cNvPr>
          <p:cNvSpPr txBox="1"/>
          <p:nvPr/>
        </p:nvSpPr>
        <p:spPr>
          <a:xfrm rot="1719395">
            <a:off x="2126488" y="2840600"/>
            <a:ext cx="808981" cy="415498"/>
          </a:xfrm>
          <a:prstGeom prst="rect">
            <a:avLst/>
          </a:prstGeom>
          <a:solidFill>
            <a:schemeClr val="accent2"/>
          </a:solidFill>
        </p:spPr>
        <p:txBody>
          <a:bodyPr wrap="square" rtlCol="0">
            <a:spAutoFit/>
          </a:bodyPr>
          <a:lstStyle/>
          <a:p>
            <a:pPr algn="ctr"/>
            <a:r>
              <a:rPr lang="en-US" sz="1050" dirty="0"/>
              <a:t>B5BS-DET #4</a:t>
            </a:r>
          </a:p>
        </p:txBody>
      </p:sp>
      <p:sp>
        <p:nvSpPr>
          <p:cNvPr id="74" name="TextBox 73">
            <a:extLst>
              <a:ext uri="{FF2B5EF4-FFF2-40B4-BE49-F238E27FC236}">
                <a16:creationId xmlns:a16="http://schemas.microsoft.com/office/drawing/2014/main" id="{5AB0D73A-6DC1-D44B-B364-3AB218B84352}"/>
              </a:ext>
            </a:extLst>
          </p:cNvPr>
          <p:cNvSpPr txBox="1"/>
          <p:nvPr/>
        </p:nvSpPr>
        <p:spPr>
          <a:xfrm rot="2092076">
            <a:off x="3561634" y="3177024"/>
            <a:ext cx="808981" cy="415498"/>
          </a:xfrm>
          <a:prstGeom prst="rect">
            <a:avLst/>
          </a:prstGeom>
          <a:solidFill>
            <a:schemeClr val="accent2"/>
          </a:solidFill>
        </p:spPr>
        <p:txBody>
          <a:bodyPr wrap="square" rtlCol="0">
            <a:spAutoFit/>
          </a:bodyPr>
          <a:lstStyle/>
          <a:p>
            <a:pPr algn="ctr"/>
            <a:r>
              <a:rPr lang="en-US" sz="1050" dirty="0"/>
              <a:t>B5B-DET #8</a:t>
            </a:r>
          </a:p>
        </p:txBody>
      </p:sp>
      <p:sp>
        <p:nvSpPr>
          <p:cNvPr id="76" name="TextBox 75">
            <a:extLst>
              <a:ext uri="{FF2B5EF4-FFF2-40B4-BE49-F238E27FC236}">
                <a16:creationId xmlns:a16="http://schemas.microsoft.com/office/drawing/2014/main" id="{56D49549-0189-6740-A795-5FB4CFE4BDF7}"/>
              </a:ext>
            </a:extLst>
          </p:cNvPr>
          <p:cNvSpPr txBox="1"/>
          <p:nvPr/>
        </p:nvSpPr>
        <p:spPr>
          <a:xfrm>
            <a:off x="9104714" y="6486256"/>
            <a:ext cx="1113012" cy="415498"/>
          </a:xfrm>
          <a:prstGeom prst="rect">
            <a:avLst/>
          </a:prstGeom>
          <a:solidFill>
            <a:schemeClr val="accent6">
              <a:lumMod val="60000"/>
              <a:lumOff val="40000"/>
            </a:schemeClr>
          </a:solidFill>
        </p:spPr>
        <p:txBody>
          <a:bodyPr wrap="square" rtlCol="0">
            <a:spAutoFit/>
          </a:bodyPr>
          <a:lstStyle/>
          <a:p>
            <a:pPr algn="ctr"/>
            <a:r>
              <a:rPr lang="en-US" sz="1050" dirty="0"/>
              <a:t>B4-S402AB-DET #12</a:t>
            </a:r>
          </a:p>
        </p:txBody>
      </p:sp>
      <p:sp>
        <p:nvSpPr>
          <p:cNvPr id="79" name="TextBox 78">
            <a:extLst>
              <a:ext uri="{FF2B5EF4-FFF2-40B4-BE49-F238E27FC236}">
                <a16:creationId xmlns:a16="http://schemas.microsoft.com/office/drawing/2014/main" id="{9F307EDE-EEB4-CF49-BF8D-2B0A292F8A88}"/>
              </a:ext>
            </a:extLst>
          </p:cNvPr>
          <p:cNvSpPr txBox="1"/>
          <p:nvPr/>
        </p:nvSpPr>
        <p:spPr>
          <a:xfrm>
            <a:off x="8765887" y="5132948"/>
            <a:ext cx="808981" cy="415498"/>
          </a:xfrm>
          <a:prstGeom prst="rect">
            <a:avLst/>
          </a:prstGeom>
          <a:solidFill>
            <a:schemeClr val="accent6">
              <a:lumMod val="60000"/>
              <a:lumOff val="40000"/>
            </a:schemeClr>
          </a:solidFill>
        </p:spPr>
        <p:txBody>
          <a:bodyPr wrap="square" rtlCol="0">
            <a:spAutoFit/>
          </a:bodyPr>
          <a:lstStyle/>
          <a:p>
            <a:pPr algn="ctr"/>
            <a:r>
              <a:rPr lang="en-US" sz="1050" dirty="0"/>
              <a:t>B4-S404-DET #11</a:t>
            </a:r>
          </a:p>
        </p:txBody>
      </p:sp>
      <p:sp>
        <p:nvSpPr>
          <p:cNvPr id="80" name="TextBox 79">
            <a:extLst>
              <a:ext uri="{FF2B5EF4-FFF2-40B4-BE49-F238E27FC236}">
                <a16:creationId xmlns:a16="http://schemas.microsoft.com/office/drawing/2014/main" id="{4C4FADFF-AA62-AE43-AB0F-6881696FEA75}"/>
              </a:ext>
            </a:extLst>
          </p:cNvPr>
          <p:cNvSpPr txBox="1"/>
          <p:nvPr/>
        </p:nvSpPr>
        <p:spPr>
          <a:xfrm>
            <a:off x="1511053" y="3493479"/>
            <a:ext cx="1165681" cy="415498"/>
          </a:xfrm>
          <a:prstGeom prst="rect">
            <a:avLst/>
          </a:prstGeom>
          <a:solidFill>
            <a:schemeClr val="accent6">
              <a:lumMod val="60000"/>
              <a:lumOff val="40000"/>
            </a:schemeClr>
          </a:solidFill>
        </p:spPr>
        <p:txBody>
          <a:bodyPr wrap="square" rtlCol="0">
            <a:spAutoFit/>
          </a:bodyPr>
          <a:lstStyle/>
          <a:p>
            <a:pPr algn="ctr"/>
            <a:r>
              <a:rPr lang="en-US" sz="1050" dirty="0"/>
              <a:t>B5-S517BA-DET #3</a:t>
            </a:r>
          </a:p>
        </p:txBody>
      </p:sp>
      <p:sp>
        <p:nvSpPr>
          <p:cNvPr id="81" name="TextBox 80">
            <a:extLst>
              <a:ext uri="{FF2B5EF4-FFF2-40B4-BE49-F238E27FC236}">
                <a16:creationId xmlns:a16="http://schemas.microsoft.com/office/drawing/2014/main" id="{1EBEC2B8-DF8D-2745-B71C-5D969E147F3E}"/>
              </a:ext>
            </a:extLst>
          </p:cNvPr>
          <p:cNvSpPr txBox="1"/>
          <p:nvPr/>
        </p:nvSpPr>
        <p:spPr>
          <a:xfrm>
            <a:off x="9545571" y="4910779"/>
            <a:ext cx="808981" cy="415498"/>
          </a:xfrm>
          <a:prstGeom prst="rect">
            <a:avLst/>
          </a:prstGeom>
          <a:solidFill>
            <a:schemeClr val="accent6">
              <a:lumMod val="60000"/>
              <a:lumOff val="40000"/>
            </a:schemeClr>
          </a:solidFill>
        </p:spPr>
        <p:txBody>
          <a:bodyPr wrap="square" rtlCol="0">
            <a:spAutoFit/>
          </a:bodyPr>
          <a:lstStyle/>
          <a:p>
            <a:pPr algn="ctr"/>
            <a:r>
              <a:rPr lang="en-US" sz="1050" dirty="0"/>
              <a:t>B4-S405-DET #13</a:t>
            </a:r>
          </a:p>
        </p:txBody>
      </p:sp>
      <p:sp>
        <p:nvSpPr>
          <p:cNvPr id="82" name="TextBox 81">
            <a:extLst>
              <a:ext uri="{FF2B5EF4-FFF2-40B4-BE49-F238E27FC236}">
                <a16:creationId xmlns:a16="http://schemas.microsoft.com/office/drawing/2014/main" id="{F0C17BBE-0BA3-5344-B920-7386B26710AE}"/>
              </a:ext>
            </a:extLst>
          </p:cNvPr>
          <p:cNvSpPr txBox="1"/>
          <p:nvPr/>
        </p:nvSpPr>
        <p:spPr>
          <a:xfrm>
            <a:off x="761038" y="703070"/>
            <a:ext cx="962175" cy="415498"/>
          </a:xfrm>
          <a:prstGeom prst="rect">
            <a:avLst/>
          </a:prstGeom>
          <a:solidFill>
            <a:schemeClr val="accent6">
              <a:lumMod val="60000"/>
              <a:lumOff val="40000"/>
            </a:schemeClr>
          </a:solidFill>
        </p:spPr>
        <p:txBody>
          <a:bodyPr wrap="square" rtlCol="0">
            <a:spAutoFit/>
          </a:bodyPr>
          <a:lstStyle/>
          <a:p>
            <a:pPr algn="ctr"/>
            <a:r>
              <a:rPr lang="en-US" sz="1050" dirty="0"/>
              <a:t>B6-S613-DET #1</a:t>
            </a:r>
          </a:p>
        </p:txBody>
      </p:sp>
      <p:sp>
        <p:nvSpPr>
          <p:cNvPr id="83" name="TextBox 82">
            <a:extLst>
              <a:ext uri="{FF2B5EF4-FFF2-40B4-BE49-F238E27FC236}">
                <a16:creationId xmlns:a16="http://schemas.microsoft.com/office/drawing/2014/main" id="{729A637A-ED31-6744-8264-09923058787D}"/>
              </a:ext>
            </a:extLst>
          </p:cNvPr>
          <p:cNvSpPr txBox="1"/>
          <p:nvPr/>
        </p:nvSpPr>
        <p:spPr>
          <a:xfrm>
            <a:off x="2094634" y="814141"/>
            <a:ext cx="808981" cy="577081"/>
          </a:xfrm>
          <a:prstGeom prst="rect">
            <a:avLst/>
          </a:prstGeom>
          <a:solidFill>
            <a:schemeClr val="accent6">
              <a:lumMod val="60000"/>
              <a:lumOff val="40000"/>
            </a:schemeClr>
          </a:solidFill>
        </p:spPr>
        <p:txBody>
          <a:bodyPr wrap="square" rtlCol="0">
            <a:spAutoFit/>
          </a:bodyPr>
          <a:lstStyle/>
          <a:p>
            <a:pPr algn="ctr"/>
            <a:r>
              <a:rPr lang="en-US" sz="1050" dirty="0"/>
              <a:t>B6-S611-DET-RVL2 #6</a:t>
            </a:r>
          </a:p>
        </p:txBody>
      </p:sp>
      <p:sp>
        <p:nvSpPr>
          <p:cNvPr id="93" name="TextBox 92">
            <a:extLst>
              <a:ext uri="{FF2B5EF4-FFF2-40B4-BE49-F238E27FC236}">
                <a16:creationId xmlns:a16="http://schemas.microsoft.com/office/drawing/2014/main" id="{22977331-3E38-6C4D-9F57-ADBBFB34E7EE}"/>
              </a:ext>
            </a:extLst>
          </p:cNvPr>
          <p:cNvSpPr txBox="1"/>
          <p:nvPr/>
        </p:nvSpPr>
        <p:spPr>
          <a:xfrm>
            <a:off x="209413" y="3077533"/>
            <a:ext cx="1229304" cy="253916"/>
          </a:xfrm>
          <a:prstGeom prst="rect">
            <a:avLst/>
          </a:prstGeom>
          <a:solidFill>
            <a:schemeClr val="accent6">
              <a:lumMod val="60000"/>
              <a:lumOff val="40000"/>
            </a:schemeClr>
          </a:solidFill>
        </p:spPr>
        <p:txBody>
          <a:bodyPr wrap="square" rtlCol="0">
            <a:spAutoFit/>
          </a:bodyPr>
          <a:lstStyle/>
          <a:p>
            <a:pPr algn="ctr"/>
            <a:r>
              <a:rPr lang="en-US" sz="1050" dirty="0"/>
              <a:t>B5-S508AB-DET #2</a:t>
            </a:r>
          </a:p>
        </p:txBody>
      </p:sp>
      <p:sp>
        <p:nvSpPr>
          <p:cNvPr id="94" name="TextBox 93">
            <a:extLst>
              <a:ext uri="{FF2B5EF4-FFF2-40B4-BE49-F238E27FC236}">
                <a16:creationId xmlns:a16="http://schemas.microsoft.com/office/drawing/2014/main" id="{43F47070-0EFA-1141-BADE-82941F439737}"/>
              </a:ext>
            </a:extLst>
          </p:cNvPr>
          <p:cNvSpPr txBox="1"/>
          <p:nvPr/>
        </p:nvSpPr>
        <p:spPr>
          <a:xfrm>
            <a:off x="3149529" y="1662960"/>
            <a:ext cx="808981" cy="577081"/>
          </a:xfrm>
          <a:prstGeom prst="rect">
            <a:avLst/>
          </a:prstGeom>
          <a:solidFill>
            <a:schemeClr val="accent6">
              <a:lumMod val="60000"/>
              <a:lumOff val="40000"/>
            </a:schemeClr>
          </a:solidFill>
        </p:spPr>
        <p:txBody>
          <a:bodyPr wrap="square" rtlCol="0">
            <a:spAutoFit/>
          </a:bodyPr>
          <a:lstStyle/>
          <a:p>
            <a:pPr algn="ctr"/>
            <a:r>
              <a:rPr lang="en-US" sz="1050" dirty="0"/>
              <a:t>B5AS-S509-DET #7</a:t>
            </a:r>
          </a:p>
        </p:txBody>
      </p:sp>
      <p:cxnSp>
        <p:nvCxnSpPr>
          <p:cNvPr id="4" name="Straight Arrow Connector 3">
            <a:extLst>
              <a:ext uri="{FF2B5EF4-FFF2-40B4-BE49-F238E27FC236}">
                <a16:creationId xmlns:a16="http://schemas.microsoft.com/office/drawing/2014/main" id="{0C4E7803-22ED-AB4D-8EFC-CC64B5C36D58}"/>
              </a:ext>
            </a:extLst>
          </p:cNvPr>
          <p:cNvCxnSpPr>
            <a:cxnSpLocks/>
            <a:stCxn id="94" idx="1"/>
          </p:cNvCxnSpPr>
          <p:nvPr/>
        </p:nvCxnSpPr>
        <p:spPr>
          <a:xfrm flipH="1" flipV="1">
            <a:off x="2425853" y="1560715"/>
            <a:ext cx="723676" cy="39078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5" name="Straight Arrow Connector 94">
            <a:extLst>
              <a:ext uri="{FF2B5EF4-FFF2-40B4-BE49-F238E27FC236}">
                <a16:creationId xmlns:a16="http://schemas.microsoft.com/office/drawing/2014/main" id="{43C510CB-92D3-4342-B154-C27C1771E2DE}"/>
              </a:ext>
            </a:extLst>
          </p:cNvPr>
          <p:cNvCxnSpPr>
            <a:cxnSpLocks/>
            <a:stCxn id="83" idx="2"/>
          </p:cNvCxnSpPr>
          <p:nvPr/>
        </p:nvCxnSpPr>
        <p:spPr>
          <a:xfrm flipH="1">
            <a:off x="1583237" y="1391222"/>
            <a:ext cx="915888" cy="63633"/>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6" name="Straight Arrow Connector 95">
            <a:extLst>
              <a:ext uri="{FF2B5EF4-FFF2-40B4-BE49-F238E27FC236}">
                <a16:creationId xmlns:a16="http://schemas.microsoft.com/office/drawing/2014/main" id="{7572AD3F-24F1-0443-B676-924477ABE224}"/>
              </a:ext>
            </a:extLst>
          </p:cNvPr>
          <p:cNvCxnSpPr>
            <a:cxnSpLocks/>
          </p:cNvCxnSpPr>
          <p:nvPr/>
        </p:nvCxnSpPr>
        <p:spPr>
          <a:xfrm flipH="1">
            <a:off x="388531" y="1003458"/>
            <a:ext cx="762497" cy="46676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B7E05B31-035C-2D4C-BB7C-0808541F32A0}"/>
              </a:ext>
            </a:extLst>
          </p:cNvPr>
          <p:cNvCxnSpPr>
            <a:cxnSpLocks/>
            <a:stCxn id="93" idx="0"/>
          </p:cNvCxnSpPr>
          <p:nvPr/>
        </p:nvCxnSpPr>
        <p:spPr>
          <a:xfrm flipV="1">
            <a:off x="824065" y="2243191"/>
            <a:ext cx="238719" cy="83434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4908FA23-2537-404A-87C2-7E6103E1666E}"/>
              </a:ext>
            </a:extLst>
          </p:cNvPr>
          <p:cNvCxnSpPr>
            <a:cxnSpLocks/>
            <a:stCxn id="80" idx="0"/>
          </p:cNvCxnSpPr>
          <p:nvPr/>
        </p:nvCxnSpPr>
        <p:spPr>
          <a:xfrm flipH="1" flipV="1">
            <a:off x="1396304" y="2212425"/>
            <a:ext cx="697590" cy="128105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9" name="Straight Arrow Connector 98">
            <a:extLst>
              <a:ext uri="{FF2B5EF4-FFF2-40B4-BE49-F238E27FC236}">
                <a16:creationId xmlns:a16="http://schemas.microsoft.com/office/drawing/2014/main" id="{CC177788-128D-5646-BFBD-8455390C763A}"/>
              </a:ext>
            </a:extLst>
          </p:cNvPr>
          <p:cNvCxnSpPr>
            <a:cxnSpLocks/>
          </p:cNvCxnSpPr>
          <p:nvPr/>
        </p:nvCxnSpPr>
        <p:spPr>
          <a:xfrm flipV="1">
            <a:off x="6703374" y="6263725"/>
            <a:ext cx="1333623" cy="23785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EFEEA3E3-2910-AD4E-94BE-00A8C811A861}"/>
              </a:ext>
            </a:extLst>
          </p:cNvPr>
          <p:cNvCxnSpPr>
            <a:cxnSpLocks/>
            <a:stCxn id="79" idx="2"/>
          </p:cNvCxnSpPr>
          <p:nvPr/>
        </p:nvCxnSpPr>
        <p:spPr>
          <a:xfrm flipH="1">
            <a:off x="8808170" y="5548446"/>
            <a:ext cx="362208" cy="71863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1" name="Straight Arrow Connector 100">
            <a:extLst>
              <a:ext uri="{FF2B5EF4-FFF2-40B4-BE49-F238E27FC236}">
                <a16:creationId xmlns:a16="http://schemas.microsoft.com/office/drawing/2014/main" id="{1003830B-AFEC-C34C-9D44-72C260B49CC2}"/>
              </a:ext>
            </a:extLst>
          </p:cNvPr>
          <p:cNvCxnSpPr>
            <a:cxnSpLocks/>
            <a:stCxn id="81" idx="2"/>
          </p:cNvCxnSpPr>
          <p:nvPr/>
        </p:nvCxnSpPr>
        <p:spPr>
          <a:xfrm flipH="1">
            <a:off x="9424561" y="5326277"/>
            <a:ext cx="525501" cy="73921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F7D2D071-BAD5-D647-8410-0BED32B6A5D2}"/>
              </a:ext>
            </a:extLst>
          </p:cNvPr>
          <p:cNvCxnSpPr>
            <a:cxnSpLocks/>
          </p:cNvCxnSpPr>
          <p:nvPr/>
        </p:nvCxnSpPr>
        <p:spPr>
          <a:xfrm flipH="1">
            <a:off x="1363517" y="1107827"/>
            <a:ext cx="554777" cy="383704"/>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23" name="Straight Arrow Connector 122">
            <a:extLst>
              <a:ext uri="{FF2B5EF4-FFF2-40B4-BE49-F238E27FC236}">
                <a16:creationId xmlns:a16="http://schemas.microsoft.com/office/drawing/2014/main" id="{4BCB0007-9AD0-8640-83CB-B74A4577EB56}"/>
              </a:ext>
            </a:extLst>
          </p:cNvPr>
          <p:cNvCxnSpPr>
            <a:cxnSpLocks/>
            <a:stCxn id="76" idx="0"/>
          </p:cNvCxnSpPr>
          <p:nvPr/>
        </p:nvCxnSpPr>
        <p:spPr>
          <a:xfrm flipH="1" flipV="1">
            <a:off x="9363648" y="6181804"/>
            <a:ext cx="297572" cy="30445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24" name="TextBox 123">
            <a:extLst>
              <a:ext uri="{FF2B5EF4-FFF2-40B4-BE49-F238E27FC236}">
                <a16:creationId xmlns:a16="http://schemas.microsoft.com/office/drawing/2014/main" id="{C1087AC4-913A-BD46-9E53-0FB81EF72F4E}"/>
              </a:ext>
            </a:extLst>
          </p:cNvPr>
          <p:cNvSpPr txBox="1"/>
          <p:nvPr/>
        </p:nvSpPr>
        <p:spPr>
          <a:xfrm>
            <a:off x="5808306" y="6365211"/>
            <a:ext cx="947410" cy="415498"/>
          </a:xfrm>
          <a:prstGeom prst="rect">
            <a:avLst/>
          </a:prstGeom>
          <a:solidFill>
            <a:schemeClr val="accent6">
              <a:lumMod val="60000"/>
              <a:lumOff val="40000"/>
            </a:schemeClr>
          </a:solidFill>
        </p:spPr>
        <p:txBody>
          <a:bodyPr wrap="square" rtlCol="0">
            <a:spAutoFit/>
          </a:bodyPr>
          <a:lstStyle/>
          <a:p>
            <a:pPr algn="ctr"/>
            <a:r>
              <a:rPr lang="en-US" sz="1050" dirty="0"/>
              <a:t>B4-S422-DET #10</a:t>
            </a:r>
          </a:p>
        </p:txBody>
      </p:sp>
      <p:sp>
        <p:nvSpPr>
          <p:cNvPr id="104" name="TextBox 103">
            <a:extLst>
              <a:ext uri="{FF2B5EF4-FFF2-40B4-BE49-F238E27FC236}">
                <a16:creationId xmlns:a16="http://schemas.microsoft.com/office/drawing/2014/main" id="{F9C3632D-B365-9B4E-A594-8FA612104339}"/>
              </a:ext>
            </a:extLst>
          </p:cNvPr>
          <p:cNvSpPr txBox="1"/>
          <p:nvPr/>
        </p:nvSpPr>
        <p:spPr>
          <a:xfrm>
            <a:off x="3551047" y="4320408"/>
            <a:ext cx="1165681" cy="415498"/>
          </a:xfrm>
          <a:prstGeom prst="rect">
            <a:avLst/>
          </a:prstGeom>
          <a:solidFill>
            <a:schemeClr val="accent6">
              <a:lumMod val="60000"/>
              <a:lumOff val="40000"/>
            </a:schemeClr>
          </a:solidFill>
        </p:spPr>
        <p:txBody>
          <a:bodyPr wrap="square" rtlCol="0">
            <a:spAutoFit/>
          </a:bodyPr>
          <a:lstStyle/>
          <a:p>
            <a:pPr algn="ctr"/>
            <a:r>
              <a:rPr lang="en-US" sz="1050" dirty="0"/>
              <a:t>RL#2-NGS-DET #16</a:t>
            </a:r>
          </a:p>
        </p:txBody>
      </p:sp>
      <p:sp>
        <p:nvSpPr>
          <p:cNvPr id="106" name="TextBox 105">
            <a:extLst>
              <a:ext uri="{FF2B5EF4-FFF2-40B4-BE49-F238E27FC236}">
                <a16:creationId xmlns:a16="http://schemas.microsoft.com/office/drawing/2014/main" id="{315B9073-AF1F-B94E-8CB5-B604D38AC099}"/>
              </a:ext>
            </a:extLst>
          </p:cNvPr>
          <p:cNvSpPr txBox="1"/>
          <p:nvPr/>
        </p:nvSpPr>
        <p:spPr>
          <a:xfrm>
            <a:off x="718374" y="4672038"/>
            <a:ext cx="1165681" cy="253916"/>
          </a:xfrm>
          <a:prstGeom prst="rect">
            <a:avLst/>
          </a:prstGeom>
          <a:solidFill>
            <a:schemeClr val="accent2"/>
          </a:solidFill>
        </p:spPr>
        <p:txBody>
          <a:bodyPr wrap="square" rtlCol="0">
            <a:spAutoFit/>
          </a:bodyPr>
          <a:lstStyle/>
          <a:p>
            <a:pPr algn="ctr"/>
            <a:r>
              <a:rPr lang="en-US" sz="1050" dirty="0"/>
              <a:t>RL#2-DET #17</a:t>
            </a:r>
          </a:p>
        </p:txBody>
      </p:sp>
      <p:cxnSp>
        <p:nvCxnSpPr>
          <p:cNvPr id="57" name="Straight Connector 56">
            <a:extLst>
              <a:ext uri="{FF2B5EF4-FFF2-40B4-BE49-F238E27FC236}">
                <a16:creationId xmlns:a16="http://schemas.microsoft.com/office/drawing/2014/main" id="{91D3558F-5840-7940-A214-42FF1ACFB642}"/>
              </a:ext>
            </a:extLst>
          </p:cNvPr>
          <p:cNvCxnSpPr>
            <a:cxnSpLocks/>
          </p:cNvCxnSpPr>
          <p:nvPr/>
        </p:nvCxnSpPr>
        <p:spPr>
          <a:xfrm flipH="1" flipV="1">
            <a:off x="2141109" y="1595401"/>
            <a:ext cx="3263740" cy="2023840"/>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5DAC0D30-F338-9C4F-89DB-5D9E6BCAE5A8}"/>
              </a:ext>
            </a:extLst>
          </p:cNvPr>
          <p:cNvCxnSpPr>
            <a:cxnSpLocks/>
          </p:cNvCxnSpPr>
          <p:nvPr/>
        </p:nvCxnSpPr>
        <p:spPr>
          <a:xfrm flipH="1" flipV="1">
            <a:off x="1995865" y="2000513"/>
            <a:ext cx="3541835" cy="2066669"/>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84239AFB-DD72-4E4D-A0F1-F2BB64E9DAC9}"/>
              </a:ext>
            </a:extLst>
          </p:cNvPr>
          <p:cNvCxnSpPr>
            <a:cxnSpLocks/>
          </p:cNvCxnSpPr>
          <p:nvPr/>
        </p:nvCxnSpPr>
        <p:spPr>
          <a:xfrm flipH="1" flipV="1">
            <a:off x="2213880" y="2375715"/>
            <a:ext cx="3029406" cy="1865136"/>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04E81FB6-3B5A-7446-81C2-89217B304B84}"/>
              </a:ext>
            </a:extLst>
          </p:cNvPr>
          <p:cNvCxnSpPr>
            <a:cxnSpLocks/>
          </p:cNvCxnSpPr>
          <p:nvPr/>
        </p:nvCxnSpPr>
        <p:spPr>
          <a:xfrm flipH="1" flipV="1">
            <a:off x="1696280" y="2419734"/>
            <a:ext cx="3085297" cy="1874469"/>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6008822"/>
      </p:ext>
    </p:extLst>
  </p:cSld>
  <p:clrMapOvr>
    <a:masterClrMapping/>
  </p:clrMapOvr>
  <mc:AlternateContent xmlns:mc="http://schemas.openxmlformats.org/markup-compatibility/2006" xmlns:p14="http://schemas.microsoft.com/office/powerpoint/2010/main">
    <mc:Choice Requires="p14">
      <p:transition spd="slow" p14:dur="2000" advTm="15978"/>
    </mc:Choice>
    <mc:Fallback xmlns="">
      <p:transition spd="slow" advTm="15978"/>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lumMod val="90000"/>
            <a:alpha val="70000"/>
          </a:schemeClr>
        </a:solidFill>
        <a:effectLst/>
      </p:bgPr>
    </p:bg>
    <p:spTree>
      <p:nvGrpSpPr>
        <p:cNvPr id="1" name=""/>
        <p:cNvGrpSpPr/>
        <p:nvPr/>
      </p:nvGrpSpPr>
      <p:grpSpPr>
        <a:xfrm>
          <a:off x="0" y="0"/>
          <a:ext cx="0" cy="0"/>
          <a:chOff x="0" y="0"/>
          <a:chExt cx="0" cy="0"/>
        </a:xfrm>
      </p:grpSpPr>
      <p:cxnSp>
        <p:nvCxnSpPr>
          <p:cNvPr id="77" name="Straight Connector 76">
            <a:extLst>
              <a:ext uri="{FF2B5EF4-FFF2-40B4-BE49-F238E27FC236}">
                <a16:creationId xmlns:a16="http://schemas.microsoft.com/office/drawing/2014/main" id="{166ED147-70CE-4A4F-B3EC-E67572FBD1D3}"/>
              </a:ext>
            </a:extLst>
          </p:cNvPr>
          <p:cNvCxnSpPr>
            <a:cxnSpLocks/>
          </p:cNvCxnSpPr>
          <p:nvPr/>
        </p:nvCxnSpPr>
        <p:spPr>
          <a:xfrm flipH="1" flipV="1">
            <a:off x="4595294" y="2199093"/>
            <a:ext cx="1711848" cy="152808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58D23DE3-CDED-C845-93EF-C2C756FA0C69}"/>
              </a:ext>
            </a:extLst>
          </p:cNvPr>
          <p:cNvSpPr>
            <a:spLocks noGrp="1"/>
          </p:cNvSpPr>
          <p:nvPr>
            <p:ph type="title"/>
          </p:nvPr>
        </p:nvSpPr>
        <p:spPr/>
        <p:txBody>
          <a:bodyPr>
            <a:normAutofit/>
          </a:bodyPr>
          <a:lstStyle/>
          <a:p>
            <a:pPr algn="ctr"/>
            <a:r>
              <a:rPr lang="en-US" sz="3600" b="1" dirty="0"/>
              <a:t>ACCRS DCC POSSIBLE DISTRICTS</a:t>
            </a:r>
            <a:br>
              <a:rPr lang="en-US" sz="3600" dirty="0"/>
            </a:br>
            <a:r>
              <a:rPr lang="en-US" sz="2400" dirty="0"/>
              <a:t>DISTRICT FOUR</a:t>
            </a:r>
            <a:r>
              <a:rPr lang="en-US" sz="1400" dirty="0"/>
              <a:t> BLOCKS 6,7,8,RL#2,&amp; NARROW GAGE</a:t>
            </a:r>
            <a:r>
              <a:rPr lang="en-US" sz="2400" dirty="0"/>
              <a:t> </a:t>
            </a:r>
            <a:endParaRPr lang="en-US" sz="3600" dirty="0"/>
          </a:p>
        </p:txBody>
      </p:sp>
      <p:cxnSp>
        <p:nvCxnSpPr>
          <p:cNvPr id="9" name="Straight Connector 8">
            <a:extLst>
              <a:ext uri="{FF2B5EF4-FFF2-40B4-BE49-F238E27FC236}">
                <a16:creationId xmlns:a16="http://schemas.microsoft.com/office/drawing/2014/main" id="{A6F51D1E-3EF3-B548-8A61-62C6E4630988}"/>
              </a:ext>
            </a:extLst>
          </p:cNvPr>
          <p:cNvCxnSpPr>
            <a:cxnSpLocks/>
          </p:cNvCxnSpPr>
          <p:nvPr/>
        </p:nvCxnSpPr>
        <p:spPr>
          <a:xfrm flipV="1">
            <a:off x="5727662" y="3682535"/>
            <a:ext cx="5115481" cy="29213"/>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22D3221-4776-9748-A40C-3AA0D4ADE4FE}"/>
              </a:ext>
            </a:extLst>
          </p:cNvPr>
          <p:cNvCxnSpPr>
            <a:cxnSpLocks/>
          </p:cNvCxnSpPr>
          <p:nvPr/>
        </p:nvCxnSpPr>
        <p:spPr>
          <a:xfrm>
            <a:off x="8759536" y="1690688"/>
            <a:ext cx="1267692"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C6542684-9E90-9445-B302-E2C759916B84}"/>
              </a:ext>
            </a:extLst>
          </p:cNvPr>
          <p:cNvCxnSpPr>
            <a:cxnSpLocks/>
          </p:cNvCxnSpPr>
          <p:nvPr/>
        </p:nvCxnSpPr>
        <p:spPr>
          <a:xfrm flipV="1">
            <a:off x="7252855" y="2092472"/>
            <a:ext cx="3141517" cy="686125"/>
          </a:xfrm>
          <a:prstGeom prst="line">
            <a:avLst/>
          </a:prstGeom>
          <a:ln w="38100">
            <a:solidFill>
              <a:srgbClr val="FFC000"/>
            </a:solidFill>
            <a:prstDash val="lgDashDotDot"/>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AD01DDE6-611C-4946-957B-4D3F1528B0DD}"/>
              </a:ext>
            </a:extLst>
          </p:cNvPr>
          <p:cNvCxnSpPr>
            <a:cxnSpLocks/>
          </p:cNvCxnSpPr>
          <p:nvPr/>
        </p:nvCxnSpPr>
        <p:spPr>
          <a:xfrm>
            <a:off x="10307782" y="2092470"/>
            <a:ext cx="1267691" cy="61982"/>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CD776291-F8D6-0341-BF60-83A540B1955C}"/>
              </a:ext>
            </a:extLst>
          </p:cNvPr>
          <p:cNvCxnSpPr>
            <a:cxnSpLocks/>
          </p:cNvCxnSpPr>
          <p:nvPr/>
        </p:nvCxnSpPr>
        <p:spPr>
          <a:xfrm>
            <a:off x="9933709" y="1690688"/>
            <a:ext cx="768927" cy="401782"/>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14CA9BFF-CEF4-2E43-AE8D-551931C47A5C}"/>
              </a:ext>
            </a:extLst>
          </p:cNvPr>
          <p:cNvCxnSpPr>
            <a:cxnSpLocks/>
          </p:cNvCxnSpPr>
          <p:nvPr/>
        </p:nvCxnSpPr>
        <p:spPr>
          <a:xfrm flipV="1">
            <a:off x="10203873" y="1808018"/>
            <a:ext cx="1039091" cy="1"/>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DD03D8E9-BF4E-5949-9419-D18FB57A4710}"/>
              </a:ext>
            </a:extLst>
          </p:cNvPr>
          <p:cNvSpPr txBox="1"/>
          <p:nvPr/>
        </p:nvSpPr>
        <p:spPr>
          <a:xfrm>
            <a:off x="7744691" y="1569371"/>
            <a:ext cx="1115289" cy="307777"/>
          </a:xfrm>
          <a:prstGeom prst="rect">
            <a:avLst/>
          </a:prstGeom>
          <a:solidFill>
            <a:srgbClr val="FDBC0F"/>
          </a:solidFill>
        </p:spPr>
        <p:txBody>
          <a:bodyPr wrap="square" rtlCol="0">
            <a:spAutoFit/>
          </a:bodyPr>
          <a:lstStyle/>
          <a:p>
            <a:r>
              <a:rPr lang="en-US" sz="1400" dirty="0"/>
              <a:t>LIVERMORE</a:t>
            </a:r>
          </a:p>
        </p:txBody>
      </p:sp>
      <p:sp>
        <p:nvSpPr>
          <p:cNvPr id="31" name="TextBox 30">
            <a:extLst>
              <a:ext uri="{FF2B5EF4-FFF2-40B4-BE49-F238E27FC236}">
                <a16:creationId xmlns:a16="http://schemas.microsoft.com/office/drawing/2014/main" id="{3DB64B82-A441-1749-91E3-3366A838BFDA}"/>
              </a:ext>
            </a:extLst>
          </p:cNvPr>
          <p:cNvSpPr txBox="1"/>
          <p:nvPr/>
        </p:nvSpPr>
        <p:spPr>
          <a:xfrm rot="21077868">
            <a:off x="8552035" y="2091447"/>
            <a:ext cx="1370353" cy="415498"/>
          </a:xfrm>
          <a:prstGeom prst="rect">
            <a:avLst/>
          </a:prstGeom>
          <a:solidFill>
            <a:schemeClr val="accent2"/>
          </a:solidFill>
        </p:spPr>
        <p:txBody>
          <a:bodyPr wrap="square" rtlCol="0">
            <a:spAutoFit/>
          </a:bodyPr>
          <a:lstStyle/>
          <a:p>
            <a:pPr algn="ctr"/>
            <a:r>
              <a:rPr lang="en-US" sz="1050" dirty="0"/>
              <a:t>REVERSE LOOP 2-DET #10</a:t>
            </a:r>
          </a:p>
        </p:txBody>
      </p:sp>
      <p:cxnSp>
        <p:nvCxnSpPr>
          <p:cNvPr id="32" name="Straight Connector 31">
            <a:extLst>
              <a:ext uri="{FF2B5EF4-FFF2-40B4-BE49-F238E27FC236}">
                <a16:creationId xmlns:a16="http://schemas.microsoft.com/office/drawing/2014/main" id="{FD9ADD53-0596-A344-8CF3-680F530EC604}"/>
              </a:ext>
            </a:extLst>
          </p:cNvPr>
          <p:cNvCxnSpPr>
            <a:cxnSpLocks/>
          </p:cNvCxnSpPr>
          <p:nvPr/>
        </p:nvCxnSpPr>
        <p:spPr>
          <a:xfrm>
            <a:off x="1375062" y="2751455"/>
            <a:ext cx="8989218" cy="27142"/>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34BE5DBF-63A6-054D-AE58-BC6AB1C831C5}"/>
              </a:ext>
            </a:extLst>
          </p:cNvPr>
          <p:cNvCxnSpPr>
            <a:cxnSpLocks/>
          </p:cNvCxnSpPr>
          <p:nvPr/>
        </p:nvCxnSpPr>
        <p:spPr>
          <a:xfrm flipH="1">
            <a:off x="557797" y="3238500"/>
            <a:ext cx="59596" cy="3317729"/>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35" name="Trapezoid 34">
            <a:extLst>
              <a:ext uri="{FF2B5EF4-FFF2-40B4-BE49-F238E27FC236}">
                <a16:creationId xmlns:a16="http://schemas.microsoft.com/office/drawing/2014/main" id="{242E1B69-6B03-F74B-8403-EBF3C1359E15}"/>
              </a:ext>
            </a:extLst>
          </p:cNvPr>
          <p:cNvSpPr/>
          <p:nvPr/>
        </p:nvSpPr>
        <p:spPr>
          <a:xfrm>
            <a:off x="5386158" y="3107952"/>
            <a:ext cx="980210" cy="334220"/>
          </a:xfrm>
          <a:prstGeom prst="trapezoid">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rapezoid 35">
            <a:extLst>
              <a:ext uri="{FF2B5EF4-FFF2-40B4-BE49-F238E27FC236}">
                <a16:creationId xmlns:a16="http://schemas.microsoft.com/office/drawing/2014/main" id="{DA123883-23BD-4A48-B4CA-24EE186DCC39}"/>
              </a:ext>
            </a:extLst>
          </p:cNvPr>
          <p:cNvSpPr/>
          <p:nvPr/>
        </p:nvSpPr>
        <p:spPr>
          <a:xfrm>
            <a:off x="4863816" y="2504920"/>
            <a:ext cx="980210" cy="344177"/>
          </a:xfrm>
          <a:prstGeom prst="trapezoid">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Connector 37">
            <a:extLst>
              <a:ext uri="{FF2B5EF4-FFF2-40B4-BE49-F238E27FC236}">
                <a16:creationId xmlns:a16="http://schemas.microsoft.com/office/drawing/2014/main" id="{49D34383-7968-7543-A26B-A5C9A6FCE813}"/>
              </a:ext>
            </a:extLst>
          </p:cNvPr>
          <p:cNvCxnSpPr>
            <a:cxnSpLocks/>
          </p:cNvCxnSpPr>
          <p:nvPr/>
        </p:nvCxnSpPr>
        <p:spPr>
          <a:xfrm flipH="1">
            <a:off x="635577" y="2688215"/>
            <a:ext cx="777588" cy="550285"/>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D6BDA0DC-8572-8A44-9673-7D0382DA6A88}"/>
              </a:ext>
            </a:extLst>
          </p:cNvPr>
          <p:cNvCxnSpPr>
            <a:cxnSpLocks/>
          </p:cNvCxnSpPr>
          <p:nvPr/>
        </p:nvCxnSpPr>
        <p:spPr>
          <a:xfrm flipH="1">
            <a:off x="2369403" y="3341746"/>
            <a:ext cx="1356746" cy="13784"/>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7" name="Straight Connector 46">
            <a:extLst>
              <a:ext uri="{FF2B5EF4-FFF2-40B4-BE49-F238E27FC236}">
                <a16:creationId xmlns:a16="http://schemas.microsoft.com/office/drawing/2014/main" id="{CE5B0C03-96A2-7A44-B18B-1AA290512919}"/>
              </a:ext>
            </a:extLst>
          </p:cNvPr>
          <p:cNvCxnSpPr>
            <a:cxnSpLocks/>
          </p:cNvCxnSpPr>
          <p:nvPr/>
        </p:nvCxnSpPr>
        <p:spPr>
          <a:xfrm flipH="1">
            <a:off x="1056406" y="3058174"/>
            <a:ext cx="521932" cy="426243"/>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28DC64E5-A66D-7140-8EA5-7D3B1A7451DF}"/>
              </a:ext>
            </a:extLst>
          </p:cNvPr>
          <p:cNvCxnSpPr>
            <a:cxnSpLocks/>
          </p:cNvCxnSpPr>
          <p:nvPr/>
        </p:nvCxnSpPr>
        <p:spPr>
          <a:xfrm flipH="1">
            <a:off x="983669" y="3484417"/>
            <a:ext cx="72737" cy="3071812"/>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27F36D51-AC8C-7149-95DB-26198D2836C8}"/>
              </a:ext>
            </a:extLst>
          </p:cNvPr>
          <p:cNvCxnSpPr>
            <a:cxnSpLocks/>
          </p:cNvCxnSpPr>
          <p:nvPr/>
        </p:nvCxnSpPr>
        <p:spPr>
          <a:xfrm flipH="1">
            <a:off x="2136235" y="3793920"/>
            <a:ext cx="968521"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5E3F1E2A-1FEB-0E4D-A8EF-8DC58F64BDCD}"/>
              </a:ext>
            </a:extLst>
          </p:cNvPr>
          <p:cNvCxnSpPr>
            <a:cxnSpLocks/>
          </p:cNvCxnSpPr>
          <p:nvPr/>
        </p:nvCxnSpPr>
        <p:spPr>
          <a:xfrm>
            <a:off x="1999167" y="3073256"/>
            <a:ext cx="360031" cy="286862"/>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2" name="Straight Connector 61">
            <a:extLst>
              <a:ext uri="{FF2B5EF4-FFF2-40B4-BE49-F238E27FC236}">
                <a16:creationId xmlns:a16="http://schemas.microsoft.com/office/drawing/2014/main" id="{EEB080C8-C0D4-CD4C-B1BC-339CF7326B9D}"/>
              </a:ext>
            </a:extLst>
          </p:cNvPr>
          <p:cNvCxnSpPr>
            <a:cxnSpLocks/>
          </p:cNvCxnSpPr>
          <p:nvPr/>
        </p:nvCxnSpPr>
        <p:spPr>
          <a:xfrm flipH="1">
            <a:off x="3058515" y="3345644"/>
            <a:ext cx="667635" cy="45121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95217B2E-6F7B-9F4F-93A1-06AB64F7E954}"/>
              </a:ext>
            </a:extLst>
          </p:cNvPr>
          <p:cNvCxnSpPr>
            <a:cxnSpLocks/>
          </p:cNvCxnSpPr>
          <p:nvPr/>
        </p:nvCxnSpPr>
        <p:spPr>
          <a:xfrm flipV="1">
            <a:off x="1375062" y="3852077"/>
            <a:ext cx="2738167" cy="12078"/>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0AB4BF24-ECED-2343-AF16-B2DE3F5AC944}"/>
              </a:ext>
            </a:extLst>
          </p:cNvPr>
          <p:cNvCxnSpPr>
            <a:cxnSpLocks/>
          </p:cNvCxnSpPr>
          <p:nvPr/>
        </p:nvCxnSpPr>
        <p:spPr>
          <a:xfrm flipV="1">
            <a:off x="4553502" y="3672447"/>
            <a:ext cx="1290524" cy="413924"/>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3AF66560-5131-784D-B7F4-21C27624115F}"/>
              </a:ext>
            </a:extLst>
          </p:cNvPr>
          <p:cNvCxnSpPr>
            <a:cxnSpLocks/>
          </p:cNvCxnSpPr>
          <p:nvPr/>
        </p:nvCxnSpPr>
        <p:spPr>
          <a:xfrm>
            <a:off x="3071056" y="2199093"/>
            <a:ext cx="1600202" cy="0"/>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4" name="Straight Connector 83">
            <a:extLst>
              <a:ext uri="{FF2B5EF4-FFF2-40B4-BE49-F238E27FC236}">
                <a16:creationId xmlns:a16="http://schemas.microsoft.com/office/drawing/2014/main" id="{431B7BC3-F67F-B447-857D-9AE0C1C30C95}"/>
              </a:ext>
            </a:extLst>
          </p:cNvPr>
          <p:cNvCxnSpPr>
            <a:cxnSpLocks/>
          </p:cNvCxnSpPr>
          <p:nvPr/>
        </p:nvCxnSpPr>
        <p:spPr>
          <a:xfrm>
            <a:off x="4113229" y="3858569"/>
            <a:ext cx="987136" cy="49053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A80EC1BE-711C-A447-873F-D944D35405DE}"/>
              </a:ext>
            </a:extLst>
          </p:cNvPr>
          <p:cNvCxnSpPr>
            <a:cxnSpLocks/>
          </p:cNvCxnSpPr>
          <p:nvPr/>
        </p:nvCxnSpPr>
        <p:spPr>
          <a:xfrm>
            <a:off x="3706907" y="3345644"/>
            <a:ext cx="6906755" cy="9886"/>
          </a:xfrm>
          <a:prstGeom prst="line">
            <a:avLst/>
          </a:prstGeom>
          <a:ln w="57150">
            <a:solidFill>
              <a:srgbClr val="0070C0"/>
            </a:solidFill>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E43F4D5D-16D4-DE45-8E55-9CE79ECD788F}"/>
              </a:ext>
            </a:extLst>
          </p:cNvPr>
          <p:cNvSpPr txBox="1"/>
          <p:nvPr/>
        </p:nvSpPr>
        <p:spPr>
          <a:xfrm>
            <a:off x="2521976" y="3263876"/>
            <a:ext cx="656564" cy="415498"/>
          </a:xfrm>
          <a:prstGeom prst="rect">
            <a:avLst/>
          </a:prstGeom>
          <a:solidFill>
            <a:schemeClr val="accent2"/>
          </a:solidFill>
        </p:spPr>
        <p:txBody>
          <a:bodyPr wrap="square" rtlCol="0">
            <a:spAutoFit/>
          </a:bodyPr>
          <a:lstStyle/>
          <a:p>
            <a:pPr algn="ctr"/>
            <a:r>
              <a:rPr lang="en-US" sz="1050" dirty="0"/>
              <a:t>B7S-DET #4</a:t>
            </a:r>
          </a:p>
        </p:txBody>
      </p:sp>
      <p:sp>
        <p:nvSpPr>
          <p:cNvPr id="39" name="TextBox 38">
            <a:extLst>
              <a:ext uri="{FF2B5EF4-FFF2-40B4-BE49-F238E27FC236}">
                <a16:creationId xmlns:a16="http://schemas.microsoft.com/office/drawing/2014/main" id="{41C1F8AD-7EB0-0946-B113-EAC556001F51}"/>
              </a:ext>
            </a:extLst>
          </p:cNvPr>
          <p:cNvSpPr txBox="1"/>
          <p:nvPr/>
        </p:nvSpPr>
        <p:spPr>
          <a:xfrm>
            <a:off x="10702636" y="2019258"/>
            <a:ext cx="894330" cy="415498"/>
          </a:xfrm>
          <a:prstGeom prst="rect">
            <a:avLst/>
          </a:prstGeom>
          <a:solidFill>
            <a:schemeClr val="accent6">
              <a:lumMod val="60000"/>
              <a:lumOff val="40000"/>
            </a:schemeClr>
          </a:solidFill>
        </p:spPr>
        <p:txBody>
          <a:bodyPr wrap="square" rtlCol="0">
            <a:spAutoFit/>
          </a:bodyPr>
          <a:lstStyle/>
          <a:p>
            <a:pPr algn="ctr"/>
            <a:r>
              <a:rPr lang="en-US" sz="1050" dirty="0"/>
              <a:t>B3-S310-DET #11</a:t>
            </a:r>
          </a:p>
        </p:txBody>
      </p:sp>
      <p:sp>
        <p:nvSpPr>
          <p:cNvPr id="41" name="TextBox 40">
            <a:extLst>
              <a:ext uri="{FF2B5EF4-FFF2-40B4-BE49-F238E27FC236}">
                <a16:creationId xmlns:a16="http://schemas.microsoft.com/office/drawing/2014/main" id="{5180DBED-8739-4644-856D-31CAE584DCB8}"/>
              </a:ext>
            </a:extLst>
          </p:cNvPr>
          <p:cNvSpPr txBox="1"/>
          <p:nvPr/>
        </p:nvSpPr>
        <p:spPr>
          <a:xfrm>
            <a:off x="6103995" y="2335957"/>
            <a:ext cx="894330" cy="415498"/>
          </a:xfrm>
          <a:prstGeom prst="rect">
            <a:avLst/>
          </a:prstGeom>
          <a:solidFill>
            <a:schemeClr val="accent6">
              <a:lumMod val="60000"/>
              <a:lumOff val="40000"/>
            </a:schemeClr>
          </a:solidFill>
        </p:spPr>
        <p:txBody>
          <a:bodyPr wrap="square" rtlCol="0">
            <a:spAutoFit/>
          </a:bodyPr>
          <a:lstStyle/>
          <a:p>
            <a:pPr algn="ctr"/>
            <a:r>
              <a:rPr lang="en-US" sz="1050" dirty="0"/>
              <a:t>B6-S615DET #8</a:t>
            </a:r>
          </a:p>
        </p:txBody>
      </p:sp>
      <p:sp>
        <p:nvSpPr>
          <p:cNvPr id="42" name="TextBox 41">
            <a:extLst>
              <a:ext uri="{FF2B5EF4-FFF2-40B4-BE49-F238E27FC236}">
                <a16:creationId xmlns:a16="http://schemas.microsoft.com/office/drawing/2014/main" id="{F132B8C3-13FE-5246-8FD6-78A47B13BBBD}"/>
              </a:ext>
            </a:extLst>
          </p:cNvPr>
          <p:cNvSpPr txBox="1"/>
          <p:nvPr/>
        </p:nvSpPr>
        <p:spPr>
          <a:xfrm>
            <a:off x="3381964" y="3393860"/>
            <a:ext cx="894330" cy="415498"/>
          </a:xfrm>
          <a:prstGeom prst="rect">
            <a:avLst/>
          </a:prstGeom>
          <a:solidFill>
            <a:schemeClr val="accent6">
              <a:lumMod val="60000"/>
              <a:lumOff val="40000"/>
            </a:schemeClr>
          </a:solidFill>
        </p:spPr>
        <p:txBody>
          <a:bodyPr wrap="square" rtlCol="0">
            <a:spAutoFit/>
          </a:bodyPr>
          <a:lstStyle/>
          <a:p>
            <a:pPr algn="ctr"/>
            <a:r>
              <a:rPr lang="en-US" sz="1050" dirty="0"/>
              <a:t>B6-S614DET #6</a:t>
            </a:r>
          </a:p>
        </p:txBody>
      </p:sp>
      <p:cxnSp>
        <p:nvCxnSpPr>
          <p:cNvPr id="43" name="Straight Connector 42">
            <a:extLst>
              <a:ext uri="{FF2B5EF4-FFF2-40B4-BE49-F238E27FC236}">
                <a16:creationId xmlns:a16="http://schemas.microsoft.com/office/drawing/2014/main" id="{9739E73A-88E0-8843-8791-E9968EA9ECA8}"/>
              </a:ext>
            </a:extLst>
          </p:cNvPr>
          <p:cNvCxnSpPr>
            <a:cxnSpLocks/>
          </p:cNvCxnSpPr>
          <p:nvPr/>
        </p:nvCxnSpPr>
        <p:spPr>
          <a:xfrm flipV="1">
            <a:off x="6363910" y="2224190"/>
            <a:ext cx="606305" cy="481128"/>
          </a:xfrm>
          <a:prstGeom prst="line">
            <a:avLst/>
          </a:prstGeom>
          <a:ln w="38100">
            <a:solidFill>
              <a:srgbClr val="FFFF00"/>
            </a:solidFill>
            <a:prstDash val="sysDot"/>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712E89BE-2B8E-A74E-B257-44AFEBC196F4}"/>
              </a:ext>
            </a:extLst>
          </p:cNvPr>
          <p:cNvCxnSpPr>
            <a:cxnSpLocks/>
          </p:cNvCxnSpPr>
          <p:nvPr/>
        </p:nvCxnSpPr>
        <p:spPr>
          <a:xfrm>
            <a:off x="4431718" y="3063316"/>
            <a:ext cx="432098" cy="275382"/>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320B627F-CFA7-5440-AB41-10585243C870}"/>
              </a:ext>
            </a:extLst>
          </p:cNvPr>
          <p:cNvCxnSpPr>
            <a:cxnSpLocks/>
          </p:cNvCxnSpPr>
          <p:nvPr/>
        </p:nvCxnSpPr>
        <p:spPr>
          <a:xfrm flipV="1">
            <a:off x="1544324" y="3073256"/>
            <a:ext cx="2892594" cy="23958"/>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B48BF2D9-EB01-CC47-8A50-4BDD52EAB261}"/>
              </a:ext>
            </a:extLst>
          </p:cNvPr>
          <p:cNvSpPr txBox="1"/>
          <p:nvPr/>
        </p:nvSpPr>
        <p:spPr>
          <a:xfrm>
            <a:off x="221809" y="3584790"/>
            <a:ext cx="761860" cy="415498"/>
          </a:xfrm>
          <a:prstGeom prst="rect">
            <a:avLst/>
          </a:prstGeom>
          <a:solidFill>
            <a:schemeClr val="accent2"/>
          </a:solidFill>
        </p:spPr>
        <p:txBody>
          <a:bodyPr wrap="square" rtlCol="0">
            <a:spAutoFit/>
          </a:bodyPr>
          <a:lstStyle/>
          <a:p>
            <a:pPr algn="ctr"/>
            <a:r>
              <a:rPr lang="en-US" sz="1050" dirty="0"/>
              <a:t>B7A-DET #2</a:t>
            </a:r>
          </a:p>
        </p:txBody>
      </p:sp>
      <p:sp>
        <p:nvSpPr>
          <p:cNvPr id="54" name="TextBox 53">
            <a:extLst>
              <a:ext uri="{FF2B5EF4-FFF2-40B4-BE49-F238E27FC236}">
                <a16:creationId xmlns:a16="http://schemas.microsoft.com/office/drawing/2014/main" id="{CB1385B7-F709-604F-A403-EFC609E72DE9}"/>
              </a:ext>
            </a:extLst>
          </p:cNvPr>
          <p:cNvSpPr txBox="1"/>
          <p:nvPr/>
        </p:nvSpPr>
        <p:spPr>
          <a:xfrm>
            <a:off x="782464" y="4893365"/>
            <a:ext cx="761860" cy="415498"/>
          </a:xfrm>
          <a:prstGeom prst="rect">
            <a:avLst/>
          </a:prstGeom>
          <a:solidFill>
            <a:schemeClr val="accent2"/>
          </a:solidFill>
        </p:spPr>
        <p:txBody>
          <a:bodyPr wrap="square" rtlCol="0">
            <a:spAutoFit/>
          </a:bodyPr>
          <a:lstStyle/>
          <a:p>
            <a:pPr algn="ctr"/>
            <a:r>
              <a:rPr lang="en-US" sz="1050" dirty="0"/>
              <a:t>B8B1DET #1</a:t>
            </a:r>
          </a:p>
        </p:txBody>
      </p:sp>
      <p:sp>
        <p:nvSpPr>
          <p:cNvPr id="55" name="TextBox 54">
            <a:extLst>
              <a:ext uri="{FF2B5EF4-FFF2-40B4-BE49-F238E27FC236}">
                <a16:creationId xmlns:a16="http://schemas.microsoft.com/office/drawing/2014/main" id="{1F39B4B7-33EA-3344-A92E-C923CF4837E3}"/>
              </a:ext>
            </a:extLst>
          </p:cNvPr>
          <p:cNvSpPr txBox="1"/>
          <p:nvPr/>
        </p:nvSpPr>
        <p:spPr>
          <a:xfrm>
            <a:off x="1468708" y="3012866"/>
            <a:ext cx="918631" cy="415498"/>
          </a:xfrm>
          <a:prstGeom prst="rect">
            <a:avLst/>
          </a:prstGeom>
          <a:solidFill>
            <a:schemeClr val="accent6">
              <a:lumMod val="60000"/>
              <a:lumOff val="40000"/>
            </a:schemeClr>
          </a:solidFill>
        </p:spPr>
        <p:txBody>
          <a:bodyPr wrap="square" rtlCol="0">
            <a:spAutoFit/>
          </a:bodyPr>
          <a:lstStyle/>
          <a:p>
            <a:pPr algn="ctr"/>
            <a:r>
              <a:rPr lang="en-US" sz="1050" dirty="0"/>
              <a:t>B8S-814-DET #3</a:t>
            </a:r>
          </a:p>
        </p:txBody>
      </p:sp>
      <p:sp>
        <p:nvSpPr>
          <p:cNvPr id="59" name="TextBox 58">
            <a:extLst>
              <a:ext uri="{FF2B5EF4-FFF2-40B4-BE49-F238E27FC236}">
                <a16:creationId xmlns:a16="http://schemas.microsoft.com/office/drawing/2014/main" id="{51260108-D742-4E46-A6F5-4945EBDB0572}"/>
              </a:ext>
            </a:extLst>
          </p:cNvPr>
          <p:cNvSpPr txBox="1"/>
          <p:nvPr/>
        </p:nvSpPr>
        <p:spPr>
          <a:xfrm>
            <a:off x="2788486" y="2860599"/>
            <a:ext cx="761860" cy="415498"/>
          </a:xfrm>
          <a:prstGeom prst="rect">
            <a:avLst/>
          </a:prstGeom>
          <a:solidFill>
            <a:schemeClr val="accent2"/>
          </a:solidFill>
        </p:spPr>
        <p:txBody>
          <a:bodyPr wrap="square" rtlCol="0">
            <a:spAutoFit/>
          </a:bodyPr>
          <a:lstStyle/>
          <a:p>
            <a:pPr algn="ctr"/>
            <a:r>
              <a:rPr lang="en-US" sz="1050" dirty="0"/>
              <a:t>B7S-DET #5</a:t>
            </a:r>
          </a:p>
        </p:txBody>
      </p:sp>
      <p:cxnSp>
        <p:nvCxnSpPr>
          <p:cNvPr id="29" name="Straight Connector 28">
            <a:extLst>
              <a:ext uri="{FF2B5EF4-FFF2-40B4-BE49-F238E27FC236}">
                <a16:creationId xmlns:a16="http://schemas.microsoft.com/office/drawing/2014/main" id="{A8F2C68A-A689-6D4F-BEC7-32A775AE1AA5}"/>
              </a:ext>
            </a:extLst>
          </p:cNvPr>
          <p:cNvCxnSpPr>
            <a:cxnSpLocks/>
          </p:cNvCxnSpPr>
          <p:nvPr/>
        </p:nvCxnSpPr>
        <p:spPr>
          <a:xfrm>
            <a:off x="4056148" y="2462915"/>
            <a:ext cx="0" cy="32060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77970696-D65C-424E-AA12-4B2A700B4646}"/>
              </a:ext>
            </a:extLst>
          </p:cNvPr>
          <p:cNvCxnSpPr>
            <a:cxnSpLocks/>
          </p:cNvCxnSpPr>
          <p:nvPr/>
        </p:nvCxnSpPr>
        <p:spPr>
          <a:xfrm>
            <a:off x="2531289" y="2910721"/>
            <a:ext cx="0" cy="32060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DB6E8374-CD1C-3442-94C1-4A1639184AFE}"/>
              </a:ext>
            </a:extLst>
          </p:cNvPr>
          <p:cNvCxnSpPr>
            <a:cxnSpLocks/>
          </p:cNvCxnSpPr>
          <p:nvPr/>
        </p:nvCxnSpPr>
        <p:spPr>
          <a:xfrm>
            <a:off x="4056148" y="2880403"/>
            <a:ext cx="0" cy="32060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629DAFF4-57C8-9D44-B26E-0A17FF956876}"/>
              </a:ext>
            </a:extLst>
          </p:cNvPr>
          <p:cNvCxnSpPr>
            <a:cxnSpLocks/>
          </p:cNvCxnSpPr>
          <p:nvPr/>
        </p:nvCxnSpPr>
        <p:spPr>
          <a:xfrm>
            <a:off x="4620373" y="3221048"/>
            <a:ext cx="0" cy="32060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9BD34E22-2EDA-2D46-B80C-698D7C2D2A80}"/>
              </a:ext>
            </a:extLst>
          </p:cNvPr>
          <p:cNvCxnSpPr>
            <a:cxnSpLocks/>
          </p:cNvCxnSpPr>
          <p:nvPr/>
        </p:nvCxnSpPr>
        <p:spPr>
          <a:xfrm flipH="1">
            <a:off x="2264887" y="3176015"/>
            <a:ext cx="176877" cy="307578"/>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E019EB53-83E3-9444-84A6-B2ABACE832B1}"/>
              </a:ext>
            </a:extLst>
          </p:cNvPr>
          <p:cNvCxnSpPr>
            <a:cxnSpLocks/>
          </p:cNvCxnSpPr>
          <p:nvPr/>
        </p:nvCxnSpPr>
        <p:spPr>
          <a:xfrm>
            <a:off x="8232450" y="2295465"/>
            <a:ext cx="211894" cy="29091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a:extLst>
              <a:ext uri="{FF2B5EF4-FFF2-40B4-BE49-F238E27FC236}">
                <a16:creationId xmlns:a16="http://schemas.microsoft.com/office/drawing/2014/main" id="{E04DFFB7-8ABD-F147-AABB-7F72F7AE6BAD}"/>
              </a:ext>
            </a:extLst>
          </p:cNvPr>
          <p:cNvCxnSpPr>
            <a:cxnSpLocks/>
          </p:cNvCxnSpPr>
          <p:nvPr/>
        </p:nvCxnSpPr>
        <p:spPr>
          <a:xfrm>
            <a:off x="14200013" y="1414915"/>
            <a:ext cx="211894" cy="29091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48C6D58D-DA9E-3F41-B61C-54DEE6AC5809}"/>
              </a:ext>
            </a:extLst>
          </p:cNvPr>
          <p:cNvCxnSpPr>
            <a:cxnSpLocks/>
          </p:cNvCxnSpPr>
          <p:nvPr/>
        </p:nvCxnSpPr>
        <p:spPr>
          <a:xfrm>
            <a:off x="10203873" y="1985914"/>
            <a:ext cx="0" cy="32060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D2643E57-E9B0-1343-878D-8C34199FE291}"/>
              </a:ext>
            </a:extLst>
          </p:cNvPr>
          <p:cNvCxnSpPr>
            <a:cxnSpLocks/>
          </p:cNvCxnSpPr>
          <p:nvPr/>
        </p:nvCxnSpPr>
        <p:spPr>
          <a:xfrm>
            <a:off x="4620373" y="2590117"/>
            <a:ext cx="0" cy="32060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85" name="TextBox 84">
            <a:extLst>
              <a:ext uri="{FF2B5EF4-FFF2-40B4-BE49-F238E27FC236}">
                <a16:creationId xmlns:a16="http://schemas.microsoft.com/office/drawing/2014/main" id="{79943EEB-0E3E-6A40-8E43-135290B752F6}"/>
              </a:ext>
            </a:extLst>
          </p:cNvPr>
          <p:cNvSpPr txBox="1"/>
          <p:nvPr/>
        </p:nvSpPr>
        <p:spPr>
          <a:xfrm>
            <a:off x="6977235" y="2771724"/>
            <a:ext cx="894330" cy="415498"/>
          </a:xfrm>
          <a:prstGeom prst="rect">
            <a:avLst/>
          </a:prstGeom>
          <a:solidFill>
            <a:schemeClr val="accent6">
              <a:lumMod val="60000"/>
              <a:lumOff val="40000"/>
            </a:schemeClr>
          </a:solidFill>
        </p:spPr>
        <p:txBody>
          <a:bodyPr wrap="square" rtlCol="0">
            <a:spAutoFit/>
          </a:bodyPr>
          <a:lstStyle/>
          <a:p>
            <a:pPr algn="ctr"/>
            <a:r>
              <a:rPr lang="en-US" sz="1050" dirty="0"/>
              <a:t>B6-S611DET #9</a:t>
            </a:r>
          </a:p>
        </p:txBody>
      </p:sp>
      <p:cxnSp>
        <p:nvCxnSpPr>
          <p:cNvPr id="50" name="Straight Connector 49">
            <a:extLst>
              <a:ext uri="{FF2B5EF4-FFF2-40B4-BE49-F238E27FC236}">
                <a16:creationId xmlns:a16="http://schemas.microsoft.com/office/drawing/2014/main" id="{A5755B9D-9649-294C-A4DD-C16DB162322B}"/>
              </a:ext>
            </a:extLst>
          </p:cNvPr>
          <p:cNvCxnSpPr>
            <a:cxnSpLocks/>
          </p:cNvCxnSpPr>
          <p:nvPr/>
        </p:nvCxnSpPr>
        <p:spPr>
          <a:xfrm flipV="1">
            <a:off x="2521976" y="4094096"/>
            <a:ext cx="2062791" cy="9741"/>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9D45711D-76D2-6840-A848-48F05354145E}"/>
              </a:ext>
            </a:extLst>
          </p:cNvPr>
          <p:cNvCxnSpPr>
            <a:cxnSpLocks/>
          </p:cNvCxnSpPr>
          <p:nvPr/>
        </p:nvCxnSpPr>
        <p:spPr>
          <a:xfrm>
            <a:off x="1999167" y="3879409"/>
            <a:ext cx="871727" cy="441283"/>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162F200E-C965-3242-8170-901FFDA98171}"/>
              </a:ext>
            </a:extLst>
          </p:cNvPr>
          <p:cNvCxnSpPr>
            <a:cxnSpLocks/>
          </p:cNvCxnSpPr>
          <p:nvPr/>
        </p:nvCxnSpPr>
        <p:spPr>
          <a:xfrm flipV="1">
            <a:off x="2870894" y="4296362"/>
            <a:ext cx="1405" cy="259857"/>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AA8F85E6-E6B1-A24A-98DD-70C6273523DC}"/>
              </a:ext>
            </a:extLst>
          </p:cNvPr>
          <p:cNvSpPr txBox="1"/>
          <p:nvPr/>
        </p:nvSpPr>
        <p:spPr>
          <a:xfrm>
            <a:off x="4252685" y="3024435"/>
            <a:ext cx="893099" cy="415498"/>
          </a:xfrm>
          <a:prstGeom prst="rect">
            <a:avLst/>
          </a:prstGeom>
          <a:solidFill>
            <a:schemeClr val="accent6">
              <a:lumMod val="60000"/>
              <a:lumOff val="40000"/>
            </a:schemeClr>
          </a:solidFill>
        </p:spPr>
        <p:txBody>
          <a:bodyPr wrap="square" rtlCol="0">
            <a:spAutoFit/>
          </a:bodyPr>
          <a:lstStyle/>
          <a:p>
            <a:pPr algn="ctr"/>
            <a:r>
              <a:rPr lang="en-US" sz="1050" dirty="0"/>
              <a:t>B6-S612-DET #7</a:t>
            </a:r>
          </a:p>
        </p:txBody>
      </p:sp>
    </p:spTree>
    <p:extLst>
      <p:ext uri="{BB962C8B-B14F-4D97-AF65-F5344CB8AC3E}">
        <p14:creationId xmlns:p14="http://schemas.microsoft.com/office/powerpoint/2010/main" val="3488300858"/>
      </p:ext>
    </p:extLst>
  </p:cSld>
  <p:clrMapOvr>
    <a:masterClrMapping/>
  </p:clrMapOvr>
  <mc:AlternateContent xmlns:mc="http://schemas.openxmlformats.org/markup-compatibility/2006" xmlns:p14="http://schemas.microsoft.com/office/powerpoint/2010/main">
    <mc:Choice Requires="p14">
      <p:transition spd="slow" p14:dur="2000" advTm="15654"/>
    </mc:Choice>
    <mc:Fallback xmlns="">
      <p:transition spd="slow" advTm="15654"/>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2">
            <a:lumMod val="90000"/>
            <a:alpha val="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2F962-2150-0947-95CD-C576FE103ED5}"/>
              </a:ext>
            </a:extLst>
          </p:cNvPr>
          <p:cNvSpPr>
            <a:spLocks noGrp="1"/>
          </p:cNvSpPr>
          <p:nvPr>
            <p:ph type="title"/>
          </p:nvPr>
        </p:nvSpPr>
        <p:spPr>
          <a:xfrm>
            <a:off x="1103923" y="469229"/>
            <a:ext cx="10515600" cy="1377499"/>
          </a:xfrm>
        </p:spPr>
        <p:txBody>
          <a:bodyPr>
            <a:normAutofit fontScale="90000"/>
          </a:bodyPr>
          <a:lstStyle/>
          <a:p>
            <a:pPr algn="ctr"/>
            <a:r>
              <a:rPr lang="en-US" sz="4000" b="1" dirty="0"/>
              <a:t>ACCRS DCC POSSIBLE DISTRICTS</a:t>
            </a:r>
            <a:br>
              <a:rPr lang="en-US" sz="3600" dirty="0"/>
            </a:br>
            <a:r>
              <a:rPr lang="en-US" sz="2700" dirty="0"/>
              <a:t>DISTRICT FIVE </a:t>
            </a:r>
            <a:r>
              <a:rPr lang="en-US" sz="1600" dirty="0"/>
              <a:t>NARROW GAGE SOUTH END</a:t>
            </a:r>
            <a:br>
              <a:rPr lang="en-US" sz="2400" dirty="0"/>
            </a:br>
            <a:endParaRPr lang="en-US" sz="3600" dirty="0"/>
          </a:p>
        </p:txBody>
      </p:sp>
      <p:sp>
        <p:nvSpPr>
          <p:cNvPr id="3" name="TextBox 2">
            <a:extLst>
              <a:ext uri="{FF2B5EF4-FFF2-40B4-BE49-F238E27FC236}">
                <a16:creationId xmlns:a16="http://schemas.microsoft.com/office/drawing/2014/main" id="{EC5EE356-9648-3D4B-8303-65B6C83A079A}"/>
              </a:ext>
            </a:extLst>
          </p:cNvPr>
          <p:cNvSpPr txBox="1"/>
          <p:nvPr/>
        </p:nvSpPr>
        <p:spPr>
          <a:xfrm>
            <a:off x="2153235" y="2308486"/>
            <a:ext cx="8040077" cy="646331"/>
          </a:xfrm>
          <a:prstGeom prst="rect">
            <a:avLst/>
          </a:prstGeom>
          <a:noFill/>
        </p:spPr>
        <p:txBody>
          <a:bodyPr wrap="square" rtlCol="0">
            <a:spAutoFit/>
          </a:bodyPr>
          <a:lstStyle/>
          <a:p>
            <a:pPr algn="ctr"/>
            <a:r>
              <a:rPr lang="en-US" sz="3600" dirty="0"/>
              <a:t>NARROW GAGE NEEDS TO BE DRAWN UP  </a:t>
            </a:r>
          </a:p>
        </p:txBody>
      </p:sp>
    </p:spTree>
    <p:extLst>
      <p:ext uri="{BB962C8B-B14F-4D97-AF65-F5344CB8AC3E}">
        <p14:creationId xmlns:p14="http://schemas.microsoft.com/office/powerpoint/2010/main" val="4246627325"/>
      </p:ext>
    </p:extLst>
  </p:cSld>
  <p:clrMapOvr>
    <a:masterClrMapping/>
  </p:clrMapOvr>
  <mc:AlternateContent xmlns:mc="http://schemas.openxmlformats.org/markup-compatibility/2006" xmlns:p14="http://schemas.microsoft.com/office/powerpoint/2010/main">
    <mc:Choice Requires="p14">
      <p:transition spd="slow" p14:dur="2000" advTm="6180"/>
    </mc:Choice>
    <mc:Fallback xmlns="">
      <p:transition spd="slow" advTm="618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lumMod val="90000"/>
            <a:alpha val="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713D3-B2F5-8B45-B100-430003888875}"/>
              </a:ext>
            </a:extLst>
          </p:cNvPr>
          <p:cNvSpPr>
            <a:spLocks noGrp="1"/>
          </p:cNvSpPr>
          <p:nvPr>
            <p:ph type="title"/>
          </p:nvPr>
        </p:nvSpPr>
        <p:spPr>
          <a:xfrm>
            <a:off x="2484279" y="199920"/>
            <a:ext cx="6268730" cy="1325563"/>
          </a:xfrm>
        </p:spPr>
        <p:txBody>
          <a:bodyPr>
            <a:normAutofit/>
          </a:bodyPr>
          <a:lstStyle/>
          <a:p>
            <a:pPr algn="ctr"/>
            <a:r>
              <a:rPr lang="en-US" sz="3600" b="1" dirty="0"/>
              <a:t>ACCRS POSSIBLE DISTRICTS </a:t>
            </a:r>
            <a:br>
              <a:rPr lang="en-US" sz="3600" dirty="0"/>
            </a:br>
            <a:r>
              <a:rPr lang="en-US" sz="2400" dirty="0"/>
              <a:t>Trolley &amp; Interurban Line Possible Control Design</a:t>
            </a:r>
          </a:p>
        </p:txBody>
      </p:sp>
      <p:cxnSp>
        <p:nvCxnSpPr>
          <p:cNvPr id="5" name="Straight Connector 4">
            <a:extLst>
              <a:ext uri="{FF2B5EF4-FFF2-40B4-BE49-F238E27FC236}">
                <a16:creationId xmlns:a16="http://schemas.microsoft.com/office/drawing/2014/main" id="{005A1F02-3B97-3348-BB35-1A589C990582}"/>
              </a:ext>
            </a:extLst>
          </p:cNvPr>
          <p:cNvCxnSpPr>
            <a:cxnSpLocks/>
          </p:cNvCxnSpPr>
          <p:nvPr/>
        </p:nvCxnSpPr>
        <p:spPr>
          <a:xfrm>
            <a:off x="1291935" y="2439695"/>
            <a:ext cx="7765874" cy="34065"/>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B49F2B29-6D44-3146-8B30-BCD01B7515D7}"/>
              </a:ext>
            </a:extLst>
          </p:cNvPr>
          <p:cNvCxnSpPr>
            <a:cxnSpLocks/>
          </p:cNvCxnSpPr>
          <p:nvPr/>
        </p:nvCxnSpPr>
        <p:spPr>
          <a:xfrm>
            <a:off x="5915889" y="2014379"/>
            <a:ext cx="1212275"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EC4E6DCB-2721-3F4B-A52D-587B3D24AA65}"/>
              </a:ext>
            </a:extLst>
          </p:cNvPr>
          <p:cNvCxnSpPr>
            <a:cxnSpLocks/>
          </p:cNvCxnSpPr>
          <p:nvPr/>
        </p:nvCxnSpPr>
        <p:spPr>
          <a:xfrm flipV="1">
            <a:off x="5616284" y="2256117"/>
            <a:ext cx="1511880" cy="13541"/>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B775AD2D-DA52-EA4E-B58C-8CB26A7AC2F5}"/>
              </a:ext>
            </a:extLst>
          </p:cNvPr>
          <p:cNvCxnSpPr>
            <a:cxnSpLocks/>
          </p:cNvCxnSpPr>
          <p:nvPr/>
        </p:nvCxnSpPr>
        <p:spPr>
          <a:xfrm flipV="1">
            <a:off x="1698543" y="5068606"/>
            <a:ext cx="3033119" cy="216608"/>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E11207C-35F6-2248-B40B-D3AA346227BC}"/>
              </a:ext>
            </a:extLst>
          </p:cNvPr>
          <p:cNvCxnSpPr>
            <a:cxnSpLocks/>
          </p:cNvCxnSpPr>
          <p:nvPr/>
        </p:nvCxnSpPr>
        <p:spPr>
          <a:xfrm flipV="1">
            <a:off x="5254025" y="2002521"/>
            <a:ext cx="682336" cy="47257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11100CBF-B31D-A348-8EC9-EC8AE6BFB9AC}"/>
              </a:ext>
            </a:extLst>
          </p:cNvPr>
          <p:cNvCxnSpPr>
            <a:cxnSpLocks/>
          </p:cNvCxnSpPr>
          <p:nvPr/>
        </p:nvCxnSpPr>
        <p:spPr>
          <a:xfrm flipV="1">
            <a:off x="709156" y="4829620"/>
            <a:ext cx="2619993" cy="189664"/>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FA6E5FF0-BEF1-F644-9C5A-612EC210E064}"/>
              </a:ext>
            </a:extLst>
          </p:cNvPr>
          <p:cNvCxnSpPr>
            <a:cxnSpLocks/>
          </p:cNvCxnSpPr>
          <p:nvPr/>
        </p:nvCxnSpPr>
        <p:spPr>
          <a:xfrm>
            <a:off x="4116096" y="2105771"/>
            <a:ext cx="682336" cy="39252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83B4693D-84DF-3943-9829-DFCC008BF24B}"/>
              </a:ext>
            </a:extLst>
          </p:cNvPr>
          <p:cNvCxnSpPr>
            <a:cxnSpLocks/>
          </p:cNvCxnSpPr>
          <p:nvPr/>
        </p:nvCxnSpPr>
        <p:spPr>
          <a:xfrm flipH="1" flipV="1">
            <a:off x="6032787" y="2494250"/>
            <a:ext cx="528205" cy="460881"/>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AFC77616-5827-1844-B592-32A3F00BCDC3}"/>
              </a:ext>
            </a:extLst>
          </p:cNvPr>
          <p:cNvCxnSpPr>
            <a:cxnSpLocks/>
          </p:cNvCxnSpPr>
          <p:nvPr/>
        </p:nvCxnSpPr>
        <p:spPr>
          <a:xfrm>
            <a:off x="2153025" y="2065222"/>
            <a:ext cx="1976006" cy="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29A6F45-9192-B84A-8826-ABEF4960D33A}"/>
              </a:ext>
            </a:extLst>
          </p:cNvPr>
          <p:cNvCxnSpPr>
            <a:cxnSpLocks/>
          </p:cNvCxnSpPr>
          <p:nvPr/>
        </p:nvCxnSpPr>
        <p:spPr>
          <a:xfrm>
            <a:off x="2128523" y="2275665"/>
            <a:ext cx="2317174" cy="9958"/>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EFE66F92-779B-A445-8434-14B7E610CB10}"/>
              </a:ext>
            </a:extLst>
          </p:cNvPr>
          <p:cNvCxnSpPr>
            <a:cxnSpLocks/>
          </p:cNvCxnSpPr>
          <p:nvPr/>
        </p:nvCxnSpPr>
        <p:spPr>
          <a:xfrm flipV="1">
            <a:off x="729096" y="2455608"/>
            <a:ext cx="562839" cy="490105"/>
          </a:xfrm>
          <a:prstGeom prst="line">
            <a:avLst/>
          </a:prstGeom>
          <a:ln w="3810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02670D1C-0FA8-5C4B-84CB-D23969A34D41}"/>
              </a:ext>
            </a:extLst>
          </p:cNvPr>
          <p:cNvCxnSpPr>
            <a:cxnSpLocks/>
          </p:cNvCxnSpPr>
          <p:nvPr/>
        </p:nvCxnSpPr>
        <p:spPr>
          <a:xfrm flipV="1">
            <a:off x="666900" y="2928727"/>
            <a:ext cx="0" cy="979499"/>
          </a:xfrm>
          <a:prstGeom prst="line">
            <a:avLst/>
          </a:prstGeom>
          <a:ln w="3810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BF4E61D-414A-754D-B3CC-7DEFF4636FCD}"/>
              </a:ext>
            </a:extLst>
          </p:cNvPr>
          <p:cNvCxnSpPr>
            <a:cxnSpLocks/>
          </p:cNvCxnSpPr>
          <p:nvPr/>
        </p:nvCxnSpPr>
        <p:spPr>
          <a:xfrm flipV="1">
            <a:off x="5369990" y="2505943"/>
            <a:ext cx="1452958" cy="1391890"/>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F344DD99-ADC2-8D49-B08A-3416FD00A52A}"/>
              </a:ext>
            </a:extLst>
          </p:cNvPr>
          <p:cNvCxnSpPr>
            <a:cxnSpLocks/>
          </p:cNvCxnSpPr>
          <p:nvPr/>
        </p:nvCxnSpPr>
        <p:spPr>
          <a:xfrm>
            <a:off x="2556727" y="3873442"/>
            <a:ext cx="2815215" cy="721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38FD1AA2-0E39-3748-A61B-CB7CA70A43F4}"/>
              </a:ext>
            </a:extLst>
          </p:cNvPr>
          <p:cNvCxnSpPr>
            <a:cxnSpLocks/>
          </p:cNvCxnSpPr>
          <p:nvPr/>
        </p:nvCxnSpPr>
        <p:spPr>
          <a:xfrm flipV="1">
            <a:off x="4051971" y="4127173"/>
            <a:ext cx="374841" cy="255524"/>
          </a:xfrm>
          <a:prstGeom prst="line">
            <a:avLst/>
          </a:prstGeom>
          <a:ln w="3810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393FCC0C-BD87-614D-BD6B-9EE5493A1B42}"/>
              </a:ext>
            </a:extLst>
          </p:cNvPr>
          <p:cNvCxnSpPr>
            <a:cxnSpLocks/>
          </p:cNvCxnSpPr>
          <p:nvPr/>
        </p:nvCxnSpPr>
        <p:spPr>
          <a:xfrm flipV="1">
            <a:off x="3468020" y="3876518"/>
            <a:ext cx="1322022" cy="285317"/>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4D00C952-6524-D848-B199-40668BDE6C72}"/>
              </a:ext>
            </a:extLst>
          </p:cNvPr>
          <p:cNvCxnSpPr>
            <a:cxnSpLocks/>
          </p:cNvCxnSpPr>
          <p:nvPr/>
        </p:nvCxnSpPr>
        <p:spPr>
          <a:xfrm flipV="1">
            <a:off x="2264032" y="3844699"/>
            <a:ext cx="327678" cy="224397"/>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8F670D71-4C9E-AE42-A84F-8E74126A36D2}"/>
              </a:ext>
            </a:extLst>
          </p:cNvPr>
          <p:cNvCxnSpPr>
            <a:cxnSpLocks/>
          </p:cNvCxnSpPr>
          <p:nvPr/>
        </p:nvCxnSpPr>
        <p:spPr>
          <a:xfrm>
            <a:off x="1169368" y="4354371"/>
            <a:ext cx="3257444" cy="7967"/>
          </a:xfrm>
          <a:prstGeom prst="line">
            <a:avLst/>
          </a:prstGeom>
          <a:ln w="3810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FB6A5535-1DA0-AD47-8F07-645EE6061800}"/>
              </a:ext>
            </a:extLst>
          </p:cNvPr>
          <p:cNvCxnSpPr>
            <a:cxnSpLocks/>
          </p:cNvCxnSpPr>
          <p:nvPr/>
        </p:nvCxnSpPr>
        <p:spPr>
          <a:xfrm flipH="1" flipV="1">
            <a:off x="709156" y="3887694"/>
            <a:ext cx="460212" cy="437935"/>
          </a:xfrm>
          <a:prstGeom prst="line">
            <a:avLst/>
          </a:prstGeom>
          <a:ln w="3810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FC1846F6-12F7-4C4A-8CEB-44A43F628EDC}"/>
              </a:ext>
            </a:extLst>
          </p:cNvPr>
          <p:cNvCxnSpPr>
            <a:cxnSpLocks/>
          </p:cNvCxnSpPr>
          <p:nvPr/>
        </p:nvCxnSpPr>
        <p:spPr>
          <a:xfrm flipV="1">
            <a:off x="5994458" y="3881824"/>
            <a:ext cx="604861" cy="490699"/>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F34E0120-7D86-8D48-8ECB-0424834CD3D7}"/>
              </a:ext>
            </a:extLst>
          </p:cNvPr>
          <p:cNvCxnSpPr>
            <a:cxnSpLocks/>
          </p:cNvCxnSpPr>
          <p:nvPr/>
        </p:nvCxnSpPr>
        <p:spPr>
          <a:xfrm flipV="1">
            <a:off x="6563132" y="2955131"/>
            <a:ext cx="0" cy="926693"/>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3" name="Straight Connector 52">
            <a:extLst>
              <a:ext uri="{FF2B5EF4-FFF2-40B4-BE49-F238E27FC236}">
                <a16:creationId xmlns:a16="http://schemas.microsoft.com/office/drawing/2014/main" id="{7266D48A-DAB8-BA47-9D34-83131D539B26}"/>
              </a:ext>
            </a:extLst>
          </p:cNvPr>
          <p:cNvCxnSpPr>
            <a:cxnSpLocks/>
          </p:cNvCxnSpPr>
          <p:nvPr/>
        </p:nvCxnSpPr>
        <p:spPr>
          <a:xfrm flipH="1" flipV="1">
            <a:off x="8178739" y="2150272"/>
            <a:ext cx="475382" cy="343770"/>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5E8F12BB-E250-464B-8EC3-AFC8F5ECDBEF}"/>
              </a:ext>
            </a:extLst>
          </p:cNvPr>
          <p:cNvCxnSpPr>
            <a:cxnSpLocks/>
          </p:cNvCxnSpPr>
          <p:nvPr/>
        </p:nvCxnSpPr>
        <p:spPr>
          <a:xfrm>
            <a:off x="7263245" y="2171700"/>
            <a:ext cx="1319646" cy="0"/>
          </a:xfrm>
          <a:prstGeom prst="line">
            <a:avLst/>
          </a:prstGeom>
          <a:ln w="19050">
            <a:solidFill>
              <a:srgbClr val="FDBC0F"/>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A58CC36A-101A-DC4D-B085-1AFF413CCF55}"/>
              </a:ext>
            </a:extLst>
          </p:cNvPr>
          <p:cNvCxnSpPr/>
          <p:nvPr/>
        </p:nvCxnSpPr>
        <p:spPr>
          <a:xfrm>
            <a:off x="8343900" y="2295311"/>
            <a:ext cx="0" cy="392686"/>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52047D66-7574-F34F-86EC-86CC6D0F2B4F}"/>
              </a:ext>
            </a:extLst>
          </p:cNvPr>
          <p:cNvSpPr txBox="1"/>
          <p:nvPr/>
        </p:nvSpPr>
        <p:spPr>
          <a:xfrm>
            <a:off x="7348414" y="1829485"/>
            <a:ext cx="883228" cy="276999"/>
          </a:xfrm>
          <a:prstGeom prst="rect">
            <a:avLst/>
          </a:prstGeom>
          <a:solidFill>
            <a:srgbClr val="FDBC0F"/>
          </a:solidFill>
          <a:ln>
            <a:solidFill>
              <a:schemeClr val="tx1"/>
            </a:solidFill>
          </a:ln>
        </p:spPr>
        <p:txBody>
          <a:bodyPr wrap="square" rtlCol="0">
            <a:spAutoFit/>
          </a:bodyPr>
          <a:lstStyle/>
          <a:p>
            <a:pPr algn="ctr"/>
            <a:r>
              <a:rPr lang="en-US" sz="1200" dirty="0"/>
              <a:t>STATION</a:t>
            </a:r>
          </a:p>
        </p:txBody>
      </p:sp>
      <p:cxnSp>
        <p:nvCxnSpPr>
          <p:cNvPr id="63" name="Straight Connector 62">
            <a:extLst>
              <a:ext uri="{FF2B5EF4-FFF2-40B4-BE49-F238E27FC236}">
                <a16:creationId xmlns:a16="http://schemas.microsoft.com/office/drawing/2014/main" id="{8892CAD6-6ABA-E246-97FA-C45583C8F4EF}"/>
              </a:ext>
            </a:extLst>
          </p:cNvPr>
          <p:cNvCxnSpPr>
            <a:cxnSpLocks/>
          </p:cNvCxnSpPr>
          <p:nvPr/>
        </p:nvCxnSpPr>
        <p:spPr>
          <a:xfrm flipH="1" flipV="1">
            <a:off x="405834" y="4824739"/>
            <a:ext cx="1599439" cy="1335879"/>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11953CBC-7EBF-F84D-9CB1-81AA76AE5E9D}"/>
              </a:ext>
            </a:extLst>
          </p:cNvPr>
          <p:cNvCxnSpPr>
            <a:cxnSpLocks/>
          </p:cNvCxnSpPr>
          <p:nvPr/>
        </p:nvCxnSpPr>
        <p:spPr>
          <a:xfrm flipH="1" flipV="1">
            <a:off x="1205553" y="5019284"/>
            <a:ext cx="557330" cy="265931"/>
          </a:xfrm>
          <a:prstGeom prst="line">
            <a:avLst/>
          </a:prstGeom>
          <a:ln w="5715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43B47462-C2E0-9E42-B61A-7E1EB203540F}"/>
              </a:ext>
            </a:extLst>
          </p:cNvPr>
          <p:cNvCxnSpPr>
            <a:cxnSpLocks/>
          </p:cNvCxnSpPr>
          <p:nvPr/>
        </p:nvCxnSpPr>
        <p:spPr>
          <a:xfrm>
            <a:off x="8408386" y="2527865"/>
            <a:ext cx="2407248" cy="36082"/>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ED12F54E-214E-EB44-9435-B178A41838FD}"/>
              </a:ext>
            </a:extLst>
          </p:cNvPr>
          <p:cNvCxnSpPr>
            <a:cxnSpLocks/>
          </p:cNvCxnSpPr>
          <p:nvPr/>
        </p:nvCxnSpPr>
        <p:spPr>
          <a:xfrm>
            <a:off x="3329149" y="4801072"/>
            <a:ext cx="700716" cy="349276"/>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4CDD9E65-7F94-2947-BD34-9725011CC90C}"/>
              </a:ext>
            </a:extLst>
          </p:cNvPr>
          <p:cNvCxnSpPr>
            <a:cxnSpLocks/>
          </p:cNvCxnSpPr>
          <p:nvPr/>
        </p:nvCxnSpPr>
        <p:spPr>
          <a:xfrm flipH="1" flipV="1">
            <a:off x="216634" y="5046354"/>
            <a:ext cx="1403186" cy="1257994"/>
          </a:xfrm>
          <a:prstGeom prst="line">
            <a:avLst/>
          </a:prstGeom>
          <a:ln w="571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730A61B8-6E33-C04E-BCFF-3A87EBF52FA6}"/>
              </a:ext>
            </a:extLst>
          </p:cNvPr>
          <p:cNvCxnSpPr>
            <a:cxnSpLocks/>
          </p:cNvCxnSpPr>
          <p:nvPr/>
        </p:nvCxnSpPr>
        <p:spPr>
          <a:xfrm flipH="1" flipV="1">
            <a:off x="10817774" y="2554521"/>
            <a:ext cx="623482" cy="492940"/>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1ADEC5BA-A8CE-E341-B8D8-0873485F38CD}"/>
              </a:ext>
            </a:extLst>
          </p:cNvPr>
          <p:cNvCxnSpPr>
            <a:cxnSpLocks/>
          </p:cNvCxnSpPr>
          <p:nvPr/>
        </p:nvCxnSpPr>
        <p:spPr>
          <a:xfrm flipV="1">
            <a:off x="4096882" y="5343836"/>
            <a:ext cx="491717" cy="339617"/>
          </a:xfrm>
          <a:prstGeom prst="line">
            <a:avLst/>
          </a:prstGeom>
          <a:ln w="38100">
            <a:solidFill>
              <a:srgbClr val="FFC41C"/>
            </a:solidFill>
            <a:prstDash val="sysDash"/>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513A8E0D-7D7D-8443-9236-9BF133F7EE28}"/>
              </a:ext>
            </a:extLst>
          </p:cNvPr>
          <p:cNvCxnSpPr>
            <a:cxnSpLocks/>
          </p:cNvCxnSpPr>
          <p:nvPr/>
        </p:nvCxnSpPr>
        <p:spPr>
          <a:xfrm flipV="1">
            <a:off x="11441256" y="3047462"/>
            <a:ext cx="2140" cy="2222791"/>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6C6E885A-C73B-DA4F-BC56-81BE23D44D9B}"/>
              </a:ext>
            </a:extLst>
          </p:cNvPr>
          <p:cNvCxnSpPr>
            <a:cxnSpLocks/>
          </p:cNvCxnSpPr>
          <p:nvPr/>
        </p:nvCxnSpPr>
        <p:spPr>
          <a:xfrm flipV="1">
            <a:off x="10872630" y="5191814"/>
            <a:ext cx="604861" cy="490699"/>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73DFF154-5632-A546-9528-8BEB6C27C560}"/>
              </a:ext>
            </a:extLst>
          </p:cNvPr>
          <p:cNvCxnSpPr>
            <a:cxnSpLocks/>
          </p:cNvCxnSpPr>
          <p:nvPr/>
        </p:nvCxnSpPr>
        <p:spPr>
          <a:xfrm flipH="1" flipV="1">
            <a:off x="10444970" y="2590603"/>
            <a:ext cx="682404" cy="533134"/>
          </a:xfrm>
          <a:prstGeom prst="line">
            <a:avLst/>
          </a:prstGeom>
          <a:ln w="1905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5FD75AAE-6C05-FF4B-8D62-4FC79E3AD0CB}"/>
              </a:ext>
            </a:extLst>
          </p:cNvPr>
          <p:cNvCxnSpPr>
            <a:cxnSpLocks/>
          </p:cNvCxnSpPr>
          <p:nvPr/>
        </p:nvCxnSpPr>
        <p:spPr>
          <a:xfrm flipV="1">
            <a:off x="11129515" y="3074117"/>
            <a:ext cx="7975" cy="2115397"/>
          </a:xfrm>
          <a:prstGeom prst="line">
            <a:avLst/>
          </a:prstGeom>
          <a:ln w="1905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7E4F3C80-9BDC-E74D-AEE5-612A8F9C9EDF}"/>
              </a:ext>
            </a:extLst>
          </p:cNvPr>
          <p:cNvCxnSpPr>
            <a:cxnSpLocks/>
          </p:cNvCxnSpPr>
          <p:nvPr/>
        </p:nvCxnSpPr>
        <p:spPr>
          <a:xfrm flipH="1" flipV="1">
            <a:off x="4051971" y="6183760"/>
            <a:ext cx="245858" cy="241176"/>
          </a:xfrm>
          <a:prstGeom prst="line">
            <a:avLst/>
          </a:prstGeom>
          <a:ln w="38100">
            <a:solidFill>
              <a:srgbClr val="FFC41C"/>
            </a:solidFill>
            <a:prstDash val="sysDash"/>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5A49299E-1279-B74C-8C76-9B45B4F13120}"/>
              </a:ext>
            </a:extLst>
          </p:cNvPr>
          <p:cNvCxnSpPr>
            <a:cxnSpLocks/>
          </p:cNvCxnSpPr>
          <p:nvPr/>
        </p:nvCxnSpPr>
        <p:spPr>
          <a:xfrm flipV="1">
            <a:off x="4118372" y="5675351"/>
            <a:ext cx="0" cy="508409"/>
          </a:xfrm>
          <a:prstGeom prst="line">
            <a:avLst/>
          </a:prstGeom>
          <a:ln w="38100">
            <a:solidFill>
              <a:srgbClr val="FFC41C"/>
            </a:solidFill>
            <a:prstDash val="sysDash"/>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56FAB426-E662-294F-9A05-D738689A333F}"/>
              </a:ext>
            </a:extLst>
          </p:cNvPr>
          <p:cNvCxnSpPr>
            <a:cxnSpLocks/>
          </p:cNvCxnSpPr>
          <p:nvPr/>
        </p:nvCxnSpPr>
        <p:spPr>
          <a:xfrm>
            <a:off x="4588599" y="5343836"/>
            <a:ext cx="1429464" cy="0"/>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a:extLst>
              <a:ext uri="{FF2B5EF4-FFF2-40B4-BE49-F238E27FC236}">
                <a16:creationId xmlns:a16="http://schemas.microsoft.com/office/drawing/2014/main" id="{9422C673-EA44-D542-BD76-4831E16EA818}"/>
              </a:ext>
            </a:extLst>
          </p:cNvPr>
          <p:cNvCxnSpPr>
            <a:cxnSpLocks/>
          </p:cNvCxnSpPr>
          <p:nvPr/>
        </p:nvCxnSpPr>
        <p:spPr>
          <a:xfrm>
            <a:off x="6483806" y="5657056"/>
            <a:ext cx="4388824" cy="27757"/>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55D4663E-095C-4542-8976-88218B829AB1}"/>
              </a:ext>
            </a:extLst>
          </p:cNvPr>
          <p:cNvCxnSpPr>
            <a:cxnSpLocks/>
          </p:cNvCxnSpPr>
          <p:nvPr/>
        </p:nvCxnSpPr>
        <p:spPr>
          <a:xfrm flipV="1">
            <a:off x="5585620" y="5625038"/>
            <a:ext cx="898186" cy="795969"/>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A83B0EC0-9AE0-604B-903F-03BFF66E7656}"/>
              </a:ext>
            </a:extLst>
          </p:cNvPr>
          <p:cNvCxnSpPr>
            <a:cxnSpLocks/>
          </p:cNvCxnSpPr>
          <p:nvPr/>
        </p:nvCxnSpPr>
        <p:spPr>
          <a:xfrm>
            <a:off x="4268522" y="6410994"/>
            <a:ext cx="1347762" cy="0"/>
          </a:xfrm>
          <a:prstGeom prst="line">
            <a:avLst/>
          </a:prstGeom>
          <a:ln w="38100">
            <a:solidFill>
              <a:srgbClr val="FFC41C"/>
            </a:solidFill>
            <a:prstDash val="sysDash"/>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413ED7E3-FAD7-C24D-994D-B23ECCC01C6B}"/>
              </a:ext>
            </a:extLst>
          </p:cNvPr>
          <p:cNvCxnSpPr>
            <a:cxnSpLocks/>
          </p:cNvCxnSpPr>
          <p:nvPr/>
        </p:nvCxnSpPr>
        <p:spPr>
          <a:xfrm flipV="1">
            <a:off x="10516861" y="5150348"/>
            <a:ext cx="604861" cy="490699"/>
          </a:xfrm>
          <a:prstGeom prst="line">
            <a:avLst/>
          </a:prstGeom>
          <a:ln w="1905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04CCE308-9702-C646-B6F3-9DC05814B72D}"/>
              </a:ext>
            </a:extLst>
          </p:cNvPr>
          <p:cNvCxnSpPr>
            <a:cxnSpLocks/>
          </p:cNvCxnSpPr>
          <p:nvPr/>
        </p:nvCxnSpPr>
        <p:spPr>
          <a:xfrm flipH="1" flipV="1">
            <a:off x="6035771" y="5334447"/>
            <a:ext cx="475382" cy="343770"/>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43572FBA-4AA8-E242-A106-B15985B59B5F}"/>
              </a:ext>
            </a:extLst>
          </p:cNvPr>
          <p:cNvCxnSpPr>
            <a:cxnSpLocks/>
          </p:cNvCxnSpPr>
          <p:nvPr/>
        </p:nvCxnSpPr>
        <p:spPr>
          <a:xfrm flipH="1" flipV="1">
            <a:off x="4731662" y="5058561"/>
            <a:ext cx="501891" cy="285275"/>
          </a:xfrm>
          <a:prstGeom prst="line">
            <a:avLst/>
          </a:prstGeom>
          <a:ln w="38100">
            <a:solidFill>
              <a:srgbClr val="FFC41C"/>
            </a:solidFill>
          </a:ln>
        </p:spPr>
        <p:style>
          <a:lnRef idx="1">
            <a:schemeClr val="accent1"/>
          </a:lnRef>
          <a:fillRef idx="0">
            <a:schemeClr val="accent1"/>
          </a:fillRef>
          <a:effectRef idx="0">
            <a:schemeClr val="accent1"/>
          </a:effectRef>
          <a:fontRef idx="minor">
            <a:schemeClr val="tx1"/>
          </a:fontRef>
        </p:style>
      </p:cxnSp>
      <p:sp>
        <p:nvSpPr>
          <p:cNvPr id="137" name="TextBox 136">
            <a:extLst>
              <a:ext uri="{FF2B5EF4-FFF2-40B4-BE49-F238E27FC236}">
                <a16:creationId xmlns:a16="http://schemas.microsoft.com/office/drawing/2014/main" id="{C1F9953C-4D1B-B44B-A758-BEA28C7EFCDF}"/>
              </a:ext>
            </a:extLst>
          </p:cNvPr>
          <p:cNvSpPr txBox="1"/>
          <p:nvPr/>
        </p:nvSpPr>
        <p:spPr>
          <a:xfrm>
            <a:off x="7010283" y="3378810"/>
            <a:ext cx="3030109" cy="1107996"/>
          </a:xfrm>
          <a:prstGeom prst="rect">
            <a:avLst/>
          </a:prstGeom>
          <a:noFill/>
          <a:ln>
            <a:solidFill>
              <a:schemeClr val="tx1"/>
            </a:solidFill>
          </a:ln>
        </p:spPr>
        <p:txBody>
          <a:bodyPr wrap="square" rtlCol="0">
            <a:spAutoFit/>
          </a:bodyPr>
          <a:lstStyle/>
          <a:p>
            <a:pPr algn="ctr"/>
            <a:r>
              <a:rPr lang="en-US" dirty="0"/>
              <a:t>NOTE </a:t>
            </a:r>
          </a:p>
          <a:p>
            <a:pPr marL="228600" indent="-228600">
              <a:buAutoNum type="arabicPeriod"/>
            </a:pPr>
            <a:r>
              <a:rPr lang="en-US" sz="1200" dirty="0"/>
              <a:t>ACCRS Mainlines are blue and yellow</a:t>
            </a:r>
          </a:p>
          <a:p>
            <a:pPr marL="228600" indent="-228600">
              <a:buAutoNum type="arabicPeriod"/>
            </a:pPr>
            <a:r>
              <a:rPr lang="en-US" sz="1200" dirty="0"/>
              <a:t>Trolley Line is green</a:t>
            </a:r>
          </a:p>
          <a:p>
            <a:pPr marL="228600" indent="-228600">
              <a:buAutoNum type="arabicPeriod"/>
            </a:pPr>
            <a:r>
              <a:rPr lang="en-US" sz="1200" dirty="0"/>
              <a:t>Interurban line is gold</a:t>
            </a:r>
          </a:p>
          <a:p>
            <a:pPr marL="228600" indent="-228600">
              <a:buAutoNum type="arabicPeriod"/>
            </a:pPr>
            <a:r>
              <a:rPr lang="en-US" sz="1200" dirty="0"/>
              <a:t>Dashed lines are reverse loops</a:t>
            </a:r>
          </a:p>
        </p:txBody>
      </p:sp>
      <p:sp>
        <p:nvSpPr>
          <p:cNvPr id="4" name="TextBox 3">
            <a:extLst>
              <a:ext uri="{FF2B5EF4-FFF2-40B4-BE49-F238E27FC236}">
                <a16:creationId xmlns:a16="http://schemas.microsoft.com/office/drawing/2014/main" id="{F4B16605-4B1F-3F43-9374-861A85BC66EF}"/>
              </a:ext>
            </a:extLst>
          </p:cNvPr>
          <p:cNvSpPr txBox="1"/>
          <p:nvPr/>
        </p:nvSpPr>
        <p:spPr>
          <a:xfrm>
            <a:off x="6925565" y="1512718"/>
            <a:ext cx="1426706" cy="276999"/>
          </a:xfrm>
          <a:prstGeom prst="rect">
            <a:avLst/>
          </a:prstGeom>
          <a:noFill/>
          <a:ln>
            <a:solidFill>
              <a:schemeClr val="tx1"/>
            </a:solidFill>
          </a:ln>
        </p:spPr>
        <p:txBody>
          <a:bodyPr wrap="square" rtlCol="0">
            <a:spAutoFit/>
          </a:bodyPr>
          <a:lstStyle/>
          <a:p>
            <a:pPr algn="ctr"/>
            <a:r>
              <a:rPr lang="en-US" sz="1200" dirty="0"/>
              <a:t>Interurban Controls</a:t>
            </a:r>
          </a:p>
        </p:txBody>
      </p:sp>
      <p:sp>
        <p:nvSpPr>
          <p:cNvPr id="11" name="TextBox 10">
            <a:extLst>
              <a:ext uri="{FF2B5EF4-FFF2-40B4-BE49-F238E27FC236}">
                <a16:creationId xmlns:a16="http://schemas.microsoft.com/office/drawing/2014/main" id="{9E19C756-72D1-2E44-B462-CD74156C4921}"/>
              </a:ext>
            </a:extLst>
          </p:cNvPr>
          <p:cNvSpPr txBox="1"/>
          <p:nvPr/>
        </p:nvSpPr>
        <p:spPr>
          <a:xfrm rot="2694801">
            <a:off x="4513487" y="2979854"/>
            <a:ext cx="1155188" cy="276999"/>
          </a:xfrm>
          <a:prstGeom prst="rect">
            <a:avLst/>
          </a:prstGeom>
          <a:noFill/>
          <a:ln>
            <a:solidFill>
              <a:schemeClr val="tx1"/>
            </a:solidFill>
          </a:ln>
        </p:spPr>
        <p:txBody>
          <a:bodyPr wrap="none" rtlCol="0">
            <a:spAutoFit/>
          </a:bodyPr>
          <a:lstStyle/>
          <a:p>
            <a:r>
              <a:rPr lang="en-US" sz="1200" dirty="0"/>
              <a:t>Trolley Controls</a:t>
            </a:r>
          </a:p>
        </p:txBody>
      </p:sp>
      <p:cxnSp>
        <p:nvCxnSpPr>
          <p:cNvPr id="20" name="Straight Connector 19">
            <a:extLst>
              <a:ext uri="{FF2B5EF4-FFF2-40B4-BE49-F238E27FC236}">
                <a16:creationId xmlns:a16="http://schemas.microsoft.com/office/drawing/2014/main" id="{A63E46EE-34C0-8845-829D-55554B88B458}"/>
              </a:ext>
            </a:extLst>
          </p:cNvPr>
          <p:cNvCxnSpPr>
            <a:cxnSpLocks/>
          </p:cNvCxnSpPr>
          <p:nvPr/>
        </p:nvCxnSpPr>
        <p:spPr>
          <a:xfrm>
            <a:off x="4434605" y="4350358"/>
            <a:ext cx="1598182" cy="11980"/>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F2B53851-CE39-BD4C-ABF8-5AE837CD61D8}"/>
              </a:ext>
            </a:extLst>
          </p:cNvPr>
          <p:cNvCxnSpPr>
            <a:cxnSpLocks/>
          </p:cNvCxnSpPr>
          <p:nvPr/>
        </p:nvCxnSpPr>
        <p:spPr>
          <a:xfrm flipV="1">
            <a:off x="4508637" y="3861051"/>
            <a:ext cx="311258" cy="216251"/>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FEC1BEA8-E5FE-604D-8898-0A1B79785D9E}"/>
              </a:ext>
            </a:extLst>
          </p:cNvPr>
          <p:cNvCxnSpPr>
            <a:cxnSpLocks/>
          </p:cNvCxnSpPr>
          <p:nvPr/>
        </p:nvCxnSpPr>
        <p:spPr>
          <a:xfrm flipV="1">
            <a:off x="1848493" y="4094834"/>
            <a:ext cx="374841" cy="255524"/>
          </a:xfrm>
          <a:prstGeom prst="line">
            <a:avLst/>
          </a:prstGeom>
          <a:ln w="38100">
            <a:solidFill>
              <a:schemeClr val="accent6"/>
            </a:solidFill>
            <a:prstDash val="sysDash"/>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A8AC9DA8-ADF4-0D44-BE84-6C3AF79252C2}"/>
              </a:ext>
            </a:extLst>
          </p:cNvPr>
          <p:cNvCxnSpPr>
            <a:cxnSpLocks/>
          </p:cNvCxnSpPr>
          <p:nvPr/>
        </p:nvCxnSpPr>
        <p:spPr>
          <a:xfrm>
            <a:off x="1047910" y="3873442"/>
            <a:ext cx="1976006" cy="0"/>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A1E070D2-B4AE-B44B-A382-825220E9C56F}"/>
              </a:ext>
            </a:extLst>
          </p:cNvPr>
          <p:cNvSpPr txBox="1"/>
          <p:nvPr/>
        </p:nvSpPr>
        <p:spPr>
          <a:xfrm>
            <a:off x="7907650" y="2547917"/>
            <a:ext cx="1541135" cy="276999"/>
          </a:xfrm>
          <a:prstGeom prst="rect">
            <a:avLst/>
          </a:prstGeom>
          <a:noFill/>
        </p:spPr>
        <p:txBody>
          <a:bodyPr wrap="square" rtlCol="0">
            <a:spAutoFit/>
          </a:bodyPr>
          <a:lstStyle/>
          <a:p>
            <a:pPr algn="ctr"/>
            <a:r>
              <a:rPr lang="en-US" sz="1200" dirty="0"/>
              <a:t>Interchange Area</a:t>
            </a:r>
          </a:p>
        </p:txBody>
      </p:sp>
      <p:sp>
        <p:nvSpPr>
          <p:cNvPr id="32" name="TextBox 31">
            <a:extLst>
              <a:ext uri="{FF2B5EF4-FFF2-40B4-BE49-F238E27FC236}">
                <a16:creationId xmlns:a16="http://schemas.microsoft.com/office/drawing/2014/main" id="{6DD234D8-63EE-FA4D-AE9F-86FB89910267}"/>
              </a:ext>
            </a:extLst>
          </p:cNvPr>
          <p:cNvSpPr txBox="1"/>
          <p:nvPr/>
        </p:nvSpPr>
        <p:spPr>
          <a:xfrm rot="21352918">
            <a:off x="1517404" y="4756875"/>
            <a:ext cx="1549896" cy="276999"/>
          </a:xfrm>
          <a:prstGeom prst="rect">
            <a:avLst/>
          </a:prstGeom>
          <a:noFill/>
        </p:spPr>
        <p:txBody>
          <a:bodyPr wrap="square" rtlCol="0">
            <a:spAutoFit/>
          </a:bodyPr>
          <a:lstStyle/>
          <a:p>
            <a:pPr algn="ctr"/>
            <a:r>
              <a:rPr lang="en-US" sz="1200" dirty="0"/>
              <a:t>Mainline Interchange</a:t>
            </a:r>
          </a:p>
        </p:txBody>
      </p:sp>
      <p:cxnSp>
        <p:nvCxnSpPr>
          <p:cNvPr id="74" name="Straight Connector 73">
            <a:extLst>
              <a:ext uri="{FF2B5EF4-FFF2-40B4-BE49-F238E27FC236}">
                <a16:creationId xmlns:a16="http://schemas.microsoft.com/office/drawing/2014/main" id="{83C98F41-BEF1-DB4B-B8A1-C756E3CD079A}"/>
              </a:ext>
            </a:extLst>
          </p:cNvPr>
          <p:cNvCxnSpPr>
            <a:cxnSpLocks/>
          </p:cNvCxnSpPr>
          <p:nvPr/>
        </p:nvCxnSpPr>
        <p:spPr>
          <a:xfrm>
            <a:off x="215461" y="2430947"/>
            <a:ext cx="1744859" cy="1"/>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98813B9F-1D1B-AA41-BFF3-587DD30E42BA}"/>
              </a:ext>
            </a:extLst>
          </p:cNvPr>
          <p:cNvCxnSpPr>
            <a:cxnSpLocks/>
          </p:cNvCxnSpPr>
          <p:nvPr/>
        </p:nvCxnSpPr>
        <p:spPr>
          <a:xfrm flipH="1">
            <a:off x="652437" y="3215204"/>
            <a:ext cx="14463" cy="55352"/>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D9983DEC-4A91-0D4F-A5A8-AD466B3B6F41}"/>
              </a:ext>
            </a:extLst>
          </p:cNvPr>
          <p:cNvCxnSpPr>
            <a:cxnSpLocks/>
          </p:cNvCxnSpPr>
          <p:nvPr/>
        </p:nvCxnSpPr>
        <p:spPr>
          <a:xfrm>
            <a:off x="228040" y="2423636"/>
            <a:ext cx="235170" cy="309307"/>
          </a:xfrm>
          <a:prstGeom prst="line">
            <a:avLst/>
          </a:prstGeom>
          <a:ln w="19050">
            <a:solidFill>
              <a:schemeClr val="accent6"/>
            </a:solidFill>
            <a:prstDash val="sysDot"/>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950EFA55-D210-9A40-97B0-919F5C01DB22}"/>
              </a:ext>
            </a:extLst>
          </p:cNvPr>
          <p:cNvCxnSpPr>
            <a:cxnSpLocks/>
          </p:cNvCxnSpPr>
          <p:nvPr/>
        </p:nvCxnSpPr>
        <p:spPr>
          <a:xfrm flipV="1">
            <a:off x="2628668" y="4158857"/>
            <a:ext cx="839352" cy="3847"/>
          </a:xfrm>
          <a:prstGeom prst="line">
            <a:avLst/>
          </a:prstGeom>
          <a:ln w="19050">
            <a:solidFill>
              <a:srgbClr val="00B050"/>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5513EF8E-2161-4349-8A55-D133B51225F8}"/>
              </a:ext>
            </a:extLst>
          </p:cNvPr>
          <p:cNvSpPr txBox="1"/>
          <p:nvPr/>
        </p:nvSpPr>
        <p:spPr>
          <a:xfrm>
            <a:off x="3837942" y="4623415"/>
            <a:ext cx="952100" cy="415498"/>
          </a:xfrm>
          <a:prstGeom prst="rect">
            <a:avLst/>
          </a:prstGeom>
          <a:solidFill>
            <a:srgbClr val="FDBC0F"/>
          </a:solidFill>
        </p:spPr>
        <p:txBody>
          <a:bodyPr wrap="square" rtlCol="0">
            <a:spAutoFit/>
          </a:bodyPr>
          <a:lstStyle/>
          <a:p>
            <a:pPr algn="ctr"/>
            <a:r>
              <a:rPr lang="en-US" sz="1050" dirty="0"/>
              <a:t>IN B3-S4—DET #17</a:t>
            </a:r>
          </a:p>
        </p:txBody>
      </p:sp>
      <p:sp>
        <p:nvSpPr>
          <p:cNvPr id="76" name="TextBox 75">
            <a:extLst>
              <a:ext uri="{FF2B5EF4-FFF2-40B4-BE49-F238E27FC236}">
                <a16:creationId xmlns:a16="http://schemas.microsoft.com/office/drawing/2014/main" id="{20EFF1B7-278D-1945-9A57-9DE817EEE8FB}"/>
              </a:ext>
            </a:extLst>
          </p:cNvPr>
          <p:cNvSpPr txBox="1"/>
          <p:nvPr/>
        </p:nvSpPr>
        <p:spPr>
          <a:xfrm>
            <a:off x="10040392" y="5886654"/>
            <a:ext cx="946875" cy="415498"/>
          </a:xfrm>
          <a:prstGeom prst="rect">
            <a:avLst/>
          </a:prstGeom>
          <a:solidFill>
            <a:srgbClr val="FDBC0F"/>
          </a:solidFill>
        </p:spPr>
        <p:txBody>
          <a:bodyPr wrap="square" rtlCol="0">
            <a:spAutoFit/>
          </a:bodyPr>
          <a:lstStyle/>
          <a:p>
            <a:pPr algn="ctr"/>
            <a:r>
              <a:rPr lang="en-US" sz="1050" dirty="0"/>
              <a:t>IN B3-S1 DET #12</a:t>
            </a:r>
          </a:p>
        </p:txBody>
      </p:sp>
      <p:sp>
        <p:nvSpPr>
          <p:cNvPr id="77" name="TextBox 76">
            <a:extLst>
              <a:ext uri="{FF2B5EF4-FFF2-40B4-BE49-F238E27FC236}">
                <a16:creationId xmlns:a16="http://schemas.microsoft.com/office/drawing/2014/main" id="{CF771D5A-268D-3647-A729-0F54F4A839CF}"/>
              </a:ext>
            </a:extLst>
          </p:cNvPr>
          <p:cNvSpPr txBox="1"/>
          <p:nvPr/>
        </p:nvSpPr>
        <p:spPr>
          <a:xfrm>
            <a:off x="10476234" y="3390094"/>
            <a:ext cx="875900" cy="415498"/>
          </a:xfrm>
          <a:prstGeom prst="rect">
            <a:avLst/>
          </a:prstGeom>
          <a:solidFill>
            <a:schemeClr val="accent2"/>
          </a:solidFill>
        </p:spPr>
        <p:txBody>
          <a:bodyPr wrap="square" rtlCol="0">
            <a:spAutoFit/>
          </a:bodyPr>
          <a:lstStyle/>
          <a:p>
            <a:pPr algn="ctr"/>
            <a:r>
              <a:rPr lang="en-US" sz="1050" dirty="0"/>
              <a:t>IN B2S-DET #10</a:t>
            </a:r>
          </a:p>
        </p:txBody>
      </p:sp>
      <p:sp>
        <p:nvSpPr>
          <p:cNvPr id="78" name="TextBox 77">
            <a:extLst>
              <a:ext uri="{FF2B5EF4-FFF2-40B4-BE49-F238E27FC236}">
                <a16:creationId xmlns:a16="http://schemas.microsoft.com/office/drawing/2014/main" id="{2CC0A197-A8E2-6940-8390-B7EFB1C25FCD}"/>
              </a:ext>
            </a:extLst>
          </p:cNvPr>
          <p:cNvSpPr txBox="1"/>
          <p:nvPr/>
        </p:nvSpPr>
        <p:spPr>
          <a:xfrm>
            <a:off x="11261296" y="4072989"/>
            <a:ext cx="754673" cy="415498"/>
          </a:xfrm>
          <a:prstGeom prst="rect">
            <a:avLst/>
          </a:prstGeom>
          <a:solidFill>
            <a:schemeClr val="accent2"/>
          </a:solidFill>
        </p:spPr>
        <p:txBody>
          <a:bodyPr wrap="square" rtlCol="0">
            <a:spAutoFit/>
          </a:bodyPr>
          <a:lstStyle/>
          <a:p>
            <a:pPr algn="ctr"/>
            <a:r>
              <a:rPr lang="en-US" sz="1050" dirty="0"/>
              <a:t>IN B2-DET #11</a:t>
            </a:r>
          </a:p>
        </p:txBody>
      </p:sp>
      <p:sp>
        <p:nvSpPr>
          <p:cNvPr id="79" name="TextBox 78">
            <a:extLst>
              <a:ext uri="{FF2B5EF4-FFF2-40B4-BE49-F238E27FC236}">
                <a16:creationId xmlns:a16="http://schemas.microsoft.com/office/drawing/2014/main" id="{C652FD92-72BE-3647-8F60-906AC19D776E}"/>
              </a:ext>
            </a:extLst>
          </p:cNvPr>
          <p:cNvSpPr txBox="1"/>
          <p:nvPr/>
        </p:nvSpPr>
        <p:spPr>
          <a:xfrm>
            <a:off x="10015534" y="1973122"/>
            <a:ext cx="1090223" cy="253916"/>
          </a:xfrm>
          <a:prstGeom prst="rect">
            <a:avLst/>
          </a:prstGeom>
          <a:solidFill>
            <a:srgbClr val="FDBC0F"/>
          </a:solidFill>
        </p:spPr>
        <p:txBody>
          <a:bodyPr wrap="square" rtlCol="0">
            <a:spAutoFit/>
          </a:bodyPr>
          <a:lstStyle/>
          <a:p>
            <a:pPr algn="ctr"/>
            <a:r>
              <a:rPr lang="en-US" sz="1050" dirty="0"/>
              <a:t>IN B1-S2-DET #9</a:t>
            </a:r>
          </a:p>
        </p:txBody>
      </p:sp>
      <p:sp>
        <p:nvSpPr>
          <p:cNvPr id="83" name="TextBox 82">
            <a:extLst>
              <a:ext uri="{FF2B5EF4-FFF2-40B4-BE49-F238E27FC236}">
                <a16:creationId xmlns:a16="http://schemas.microsoft.com/office/drawing/2014/main" id="{2FD4AEAC-FDED-0B49-97D1-3F0DC1635BD0}"/>
              </a:ext>
            </a:extLst>
          </p:cNvPr>
          <p:cNvSpPr txBox="1"/>
          <p:nvPr/>
        </p:nvSpPr>
        <p:spPr>
          <a:xfrm>
            <a:off x="8865106" y="1973122"/>
            <a:ext cx="979810" cy="415498"/>
          </a:xfrm>
          <a:prstGeom prst="rect">
            <a:avLst/>
          </a:prstGeom>
          <a:solidFill>
            <a:srgbClr val="FDBC0F"/>
          </a:solidFill>
        </p:spPr>
        <p:txBody>
          <a:bodyPr wrap="square" rtlCol="0">
            <a:spAutoFit/>
          </a:bodyPr>
          <a:lstStyle/>
          <a:p>
            <a:pPr algn="ctr"/>
            <a:r>
              <a:rPr lang="en-US" sz="1050" dirty="0"/>
              <a:t>IN B1-S1-DET #7</a:t>
            </a:r>
          </a:p>
        </p:txBody>
      </p:sp>
      <p:sp>
        <p:nvSpPr>
          <p:cNvPr id="84" name="TextBox 83">
            <a:extLst>
              <a:ext uri="{FF2B5EF4-FFF2-40B4-BE49-F238E27FC236}">
                <a16:creationId xmlns:a16="http://schemas.microsoft.com/office/drawing/2014/main" id="{DEC7F665-6FC2-984C-A48F-DA1D9983D99F}"/>
              </a:ext>
            </a:extLst>
          </p:cNvPr>
          <p:cNvSpPr txBox="1"/>
          <p:nvPr/>
        </p:nvSpPr>
        <p:spPr>
          <a:xfrm>
            <a:off x="9323695" y="2439695"/>
            <a:ext cx="754673" cy="415498"/>
          </a:xfrm>
          <a:prstGeom prst="rect">
            <a:avLst/>
          </a:prstGeom>
          <a:solidFill>
            <a:schemeClr val="accent2"/>
          </a:solidFill>
        </p:spPr>
        <p:txBody>
          <a:bodyPr wrap="square" rtlCol="0">
            <a:spAutoFit/>
          </a:bodyPr>
          <a:lstStyle/>
          <a:p>
            <a:pPr algn="ctr"/>
            <a:r>
              <a:rPr lang="en-US" sz="1050" dirty="0"/>
              <a:t>IN B1-DET #8</a:t>
            </a:r>
          </a:p>
        </p:txBody>
      </p:sp>
      <p:cxnSp>
        <p:nvCxnSpPr>
          <p:cNvPr id="21" name="Straight Arrow Connector 20">
            <a:extLst>
              <a:ext uri="{FF2B5EF4-FFF2-40B4-BE49-F238E27FC236}">
                <a16:creationId xmlns:a16="http://schemas.microsoft.com/office/drawing/2014/main" id="{A4E1092A-D61C-4946-BC2D-428AF471BB36}"/>
              </a:ext>
            </a:extLst>
          </p:cNvPr>
          <p:cNvCxnSpPr>
            <a:cxnSpLocks/>
          </p:cNvCxnSpPr>
          <p:nvPr/>
        </p:nvCxnSpPr>
        <p:spPr>
          <a:xfrm flipH="1">
            <a:off x="8853433" y="2176003"/>
            <a:ext cx="551870" cy="23912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A2E2377C-8049-C84E-8CB9-F69E6AFE17F8}"/>
              </a:ext>
            </a:extLst>
          </p:cNvPr>
          <p:cNvCxnSpPr>
            <a:cxnSpLocks/>
          </p:cNvCxnSpPr>
          <p:nvPr/>
        </p:nvCxnSpPr>
        <p:spPr>
          <a:xfrm flipH="1">
            <a:off x="10490781" y="2225111"/>
            <a:ext cx="87980" cy="30275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D73C3CE0-58ED-504A-86E0-EB59C703F4C8}"/>
              </a:ext>
            </a:extLst>
          </p:cNvPr>
          <p:cNvSpPr txBox="1"/>
          <p:nvPr/>
        </p:nvSpPr>
        <p:spPr>
          <a:xfrm>
            <a:off x="6381313" y="5929844"/>
            <a:ext cx="946246" cy="415498"/>
          </a:xfrm>
          <a:prstGeom prst="rect">
            <a:avLst/>
          </a:prstGeom>
          <a:solidFill>
            <a:srgbClr val="FDBC0F"/>
          </a:solidFill>
        </p:spPr>
        <p:txBody>
          <a:bodyPr wrap="square" rtlCol="0">
            <a:spAutoFit/>
          </a:bodyPr>
          <a:lstStyle/>
          <a:p>
            <a:pPr algn="ctr"/>
            <a:r>
              <a:rPr lang="en-US" sz="1050" dirty="0"/>
              <a:t>IN B3-S2-DET #14</a:t>
            </a:r>
          </a:p>
        </p:txBody>
      </p:sp>
      <p:sp>
        <p:nvSpPr>
          <p:cNvPr id="89" name="TextBox 88">
            <a:extLst>
              <a:ext uri="{FF2B5EF4-FFF2-40B4-BE49-F238E27FC236}">
                <a16:creationId xmlns:a16="http://schemas.microsoft.com/office/drawing/2014/main" id="{ACAB6233-6AEF-1645-AB21-479E64FD2C88}"/>
              </a:ext>
            </a:extLst>
          </p:cNvPr>
          <p:cNvSpPr txBox="1"/>
          <p:nvPr/>
        </p:nvSpPr>
        <p:spPr>
          <a:xfrm>
            <a:off x="8039093" y="5551259"/>
            <a:ext cx="754673" cy="415498"/>
          </a:xfrm>
          <a:prstGeom prst="rect">
            <a:avLst/>
          </a:prstGeom>
          <a:solidFill>
            <a:schemeClr val="accent2"/>
          </a:solidFill>
        </p:spPr>
        <p:txBody>
          <a:bodyPr wrap="square" rtlCol="0">
            <a:spAutoFit/>
          </a:bodyPr>
          <a:lstStyle/>
          <a:p>
            <a:pPr algn="ctr"/>
            <a:r>
              <a:rPr lang="en-US" sz="1050" dirty="0"/>
              <a:t>IN B3-DET #13</a:t>
            </a:r>
          </a:p>
        </p:txBody>
      </p:sp>
      <p:cxnSp>
        <p:nvCxnSpPr>
          <p:cNvPr id="90" name="Straight Arrow Connector 89">
            <a:extLst>
              <a:ext uri="{FF2B5EF4-FFF2-40B4-BE49-F238E27FC236}">
                <a16:creationId xmlns:a16="http://schemas.microsoft.com/office/drawing/2014/main" id="{8096E22A-B7F4-4145-9578-48043D56E1DD}"/>
              </a:ext>
            </a:extLst>
          </p:cNvPr>
          <p:cNvCxnSpPr>
            <a:cxnSpLocks/>
            <a:stCxn id="76" idx="0"/>
          </p:cNvCxnSpPr>
          <p:nvPr/>
        </p:nvCxnSpPr>
        <p:spPr>
          <a:xfrm flipV="1">
            <a:off x="10513830" y="5684814"/>
            <a:ext cx="0" cy="20184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a:extLst>
              <a:ext uri="{FF2B5EF4-FFF2-40B4-BE49-F238E27FC236}">
                <a16:creationId xmlns:a16="http://schemas.microsoft.com/office/drawing/2014/main" id="{69C311E5-51DC-AC42-B83C-058C36AA6AA2}"/>
              </a:ext>
            </a:extLst>
          </p:cNvPr>
          <p:cNvCxnSpPr>
            <a:cxnSpLocks/>
            <a:stCxn id="88" idx="0"/>
          </p:cNvCxnSpPr>
          <p:nvPr/>
        </p:nvCxnSpPr>
        <p:spPr>
          <a:xfrm flipH="1" flipV="1">
            <a:off x="6511154" y="5700822"/>
            <a:ext cx="343282" cy="2290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3" name="TextBox 92">
            <a:extLst>
              <a:ext uri="{FF2B5EF4-FFF2-40B4-BE49-F238E27FC236}">
                <a16:creationId xmlns:a16="http://schemas.microsoft.com/office/drawing/2014/main" id="{4ACB10B7-47C8-A648-9232-4041C57D0DCA}"/>
              </a:ext>
            </a:extLst>
          </p:cNvPr>
          <p:cNvSpPr txBox="1"/>
          <p:nvPr/>
        </p:nvSpPr>
        <p:spPr>
          <a:xfrm>
            <a:off x="2837661" y="2343428"/>
            <a:ext cx="754673" cy="415498"/>
          </a:xfrm>
          <a:prstGeom prst="rect">
            <a:avLst/>
          </a:prstGeom>
          <a:solidFill>
            <a:schemeClr val="accent2"/>
          </a:solidFill>
        </p:spPr>
        <p:txBody>
          <a:bodyPr wrap="square" rtlCol="0">
            <a:spAutoFit/>
          </a:bodyPr>
          <a:lstStyle/>
          <a:p>
            <a:pPr algn="ctr"/>
            <a:r>
              <a:rPr lang="en-US" sz="1050" dirty="0"/>
              <a:t>TR B1-DET #2</a:t>
            </a:r>
          </a:p>
        </p:txBody>
      </p:sp>
      <p:sp>
        <p:nvSpPr>
          <p:cNvPr id="94" name="TextBox 93">
            <a:extLst>
              <a:ext uri="{FF2B5EF4-FFF2-40B4-BE49-F238E27FC236}">
                <a16:creationId xmlns:a16="http://schemas.microsoft.com/office/drawing/2014/main" id="{2BFE98B0-163D-4C47-BE1C-268B9A2A4997}"/>
              </a:ext>
            </a:extLst>
          </p:cNvPr>
          <p:cNvSpPr txBox="1"/>
          <p:nvPr/>
        </p:nvSpPr>
        <p:spPr>
          <a:xfrm>
            <a:off x="3383205" y="5758839"/>
            <a:ext cx="1275013" cy="415498"/>
          </a:xfrm>
          <a:prstGeom prst="rect">
            <a:avLst/>
          </a:prstGeom>
          <a:solidFill>
            <a:schemeClr val="accent2"/>
          </a:solidFill>
        </p:spPr>
        <p:txBody>
          <a:bodyPr wrap="square" rtlCol="0">
            <a:spAutoFit/>
          </a:bodyPr>
          <a:lstStyle/>
          <a:p>
            <a:pPr algn="ctr"/>
            <a:r>
              <a:rPr lang="en-US" sz="1050" dirty="0"/>
              <a:t>IN B4-REV LP-DET #16</a:t>
            </a:r>
          </a:p>
        </p:txBody>
      </p:sp>
      <p:sp>
        <p:nvSpPr>
          <p:cNvPr id="95" name="TextBox 94">
            <a:extLst>
              <a:ext uri="{FF2B5EF4-FFF2-40B4-BE49-F238E27FC236}">
                <a16:creationId xmlns:a16="http://schemas.microsoft.com/office/drawing/2014/main" id="{510FC02E-02EB-7840-B286-F76973A0621D}"/>
              </a:ext>
            </a:extLst>
          </p:cNvPr>
          <p:cNvSpPr txBox="1"/>
          <p:nvPr/>
        </p:nvSpPr>
        <p:spPr>
          <a:xfrm rot="21397055">
            <a:off x="2529915" y="4987815"/>
            <a:ext cx="754673" cy="415498"/>
          </a:xfrm>
          <a:prstGeom prst="rect">
            <a:avLst/>
          </a:prstGeom>
          <a:solidFill>
            <a:schemeClr val="accent2"/>
          </a:solidFill>
        </p:spPr>
        <p:txBody>
          <a:bodyPr wrap="square" rtlCol="0">
            <a:spAutoFit/>
          </a:bodyPr>
          <a:lstStyle/>
          <a:p>
            <a:pPr algn="ctr"/>
            <a:r>
              <a:rPr lang="en-US" sz="1050" dirty="0"/>
              <a:t>IN B5-DET #18</a:t>
            </a:r>
          </a:p>
        </p:txBody>
      </p:sp>
      <p:sp>
        <p:nvSpPr>
          <p:cNvPr id="96" name="TextBox 95">
            <a:extLst>
              <a:ext uri="{FF2B5EF4-FFF2-40B4-BE49-F238E27FC236}">
                <a16:creationId xmlns:a16="http://schemas.microsoft.com/office/drawing/2014/main" id="{065A670F-9BA2-2B48-A549-F9F1C63AFAC7}"/>
              </a:ext>
            </a:extLst>
          </p:cNvPr>
          <p:cNvSpPr txBox="1"/>
          <p:nvPr/>
        </p:nvSpPr>
        <p:spPr>
          <a:xfrm>
            <a:off x="5303331" y="4835963"/>
            <a:ext cx="907887" cy="415498"/>
          </a:xfrm>
          <a:prstGeom prst="rect">
            <a:avLst/>
          </a:prstGeom>
          <a:solidFill>
            <a:srgbClr val="FDBC0F"/>
          </a:solidFill>
        </p:spPr>
        <p:txBody>
          <a:bodyPr wrap="square" rtlCol="0">
            <a:spAutoFit/>
          </a:bodyPr>
          <a:lstStyle/>
          <a:p>
            <a:pPr algn="ctr"/>
            <a:r>
              <a:rPr lang="en-US" sz="1050" dirty="0"/>
              <a:t>IN B3-S3-DET #15</a:t>
            </a:r>
          </a:p>
        </p:txBody>
      </p:sp>
      <p:cxnSp>
        <p:nvCxnSpPr>
          <p:cNvPr id="97" name="Straight Arrow Connector 96">
            <a:extLst>
              <a:ext uri="{FF2B5EF4-FFF2-40B4-BE49-F238E27FC236}">
                <a16:creationId xmlns:a16="http://schemas.microsoft.com/office/drawing/2014/main" id="{E2F88050-6573-2249-9E2F-F2EC265784F1}"/>
              </a:ext>
            </a:extLst>
          </p:cNvPr>
          <p:cNvCxnSpPr>
            <a:cxnSpLocks/>
            <a:stCxn id="96" idx="2"/>
          </p:cNvCxnSpPr>
          <p:nvPr/>
        </p:nvCxnSpPr>
        <p:spPr>
          <a:xfrm flipH="1">
            <a:off x="5256191" y="5251461"/>
            <a:ext cx="501084" cy="30659"/>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8" name="Straight Arrow Connector 97">
            <a:extLst>
              <a:ext uri="{FF2B5EF4-FFF2-40B4-BE49-F238E27FC236}">
                <a16:creationId xmlns:a16="http://schemas.microsoft.com/office/drawing/2014/main" id="{9BB05363-D229-7541-A2AF-358FCD5A5990}"/>
              </a:ext>
            </a:extLst>
          </p:cNvPr>
          <p:cNvCxnSpPr>
            <a:cxnSpLocks/>
            <a:stCxn id="3" idx="2"/>
          </p:cNvCxnSpPr>
          <p:nvPr/>
        </p:nvCxnSpPr>
        <p:spPr>
          <a:xfrm flipH="1">
            <a:off x="4027900" y="5038913"/>
            <a:ext cx="286092" cy="83477"/>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1" name="TextBox 100">
            <a:extLst>
              <a:ext uri="{FF2B5EF4-FFF2-40B4-BE49-F238E27FC236}">
                <a16:creationId xmlns:a16="http://schemas.microsoft.com/office/drawing/2014/main" id="{1237194E-305D-7E4C-B272-71255C1E3DC2}"/>
              </a:ext>
            </a:extLst>
          </p:cNvPr>
          <p:cNvSpPr txBox="1"/>
          <p:nvPr/>
        </p:nvSpPr>
        <p:spPr>
          <a:xfrm>
            <a:off x="5246898" y="2798207"/>
            <a:ext cx="935572" cy="415498"/>
          </a:xfrm>
          <a:prstGeom prst="rect">
            <a:avLst/>
          </a:prstGeom>
          <a:solidFill>
            <a:schemeClr val="accent6">
              <a:lumMod val="60000"/>
              <a:lumOff val="40000"/>
            </a:schemeClr>
          </a:solidFill>
        </p:spPr>
        <p:txBody>
          <a:bodyPr wrap="square" rtlCol="0">
            <a:spAutoFit/>
          </a:bodyPr>
          <a:lstStyle/>
          <a:p>
            <a:pPr algn="ctr"/>
            <a:r>
              <a:rPr lang="en-US" sz="1050" dirty="0"/>
              <a:t>TR B1-S2-DET#5</a:t>
            </a:r>
          </a:p>
        </p:txBody>
      </p:sp>
      <p:sp>
        <p:nvSpPr>
          <p:cNvPr id="103" name="TextBox 102">
            <a:extLst>
              <a:ext uri="{FF2B5EF4-FFF2-40B4-BE49-F238E27FC236}">
                <a16:creationId xmlns:a16="http://schemas.microsoft.com/office/drawing/2014/main" id="{9F89B79B-E81F-5E4C-A7CD-E173D07D8C8B}"/>
              </a:ext>
            </a:extLst>
          </p:cNvPr>
          <p:cNvSpPr txBox="1"/>
          <p:nvPr/>
        </p:nvSpPr>
        <p:spPr>
          <a:xfrm>
            <a:off x="385573" y="3390094"/>
            <a:ext cx="1200779" cy="415498"/>
          </a:xfrm>
          <a:prstGeom prst="rect">
            <a:avLst/>
          </a:prstGeom>
          <a:solidFill>
            <a:schemeClr val="accent2"/>
          </a:solidFill>
        </p:spPr>
        <p:txBody>
          <a:bodyPr wrap="square" rtlCol="0">
            <a:spAutoFit/>
          </a:bodyPr>
          <a:lstStyle/>
          <a:p>
            <a:pPr algn="ctr"/>
            <a:r>
              <a:rPr lang="en-US" sz="1050" dirty="0"/>
              <a:t>TR B2-REV LP-DET #1</a:t>
            </a:r>
          </a:p>
        </p:txBody>
      </p:sp>
      <p:sp>
        <p:nvSpPr>
          <p:cNvPr id="104" name="TextBox 103">
            <a:extLst>
              <a:ext uri="{FF2B5EF4-FFF2-40B4-BE49-F238E27FC236}">
                <a16:creationId xmlns:a16="http://schemas.microsoft.com/office/drawing/2014/main" id="{4FB5BCB6-B754-B741-8361-7DDC8A94F93C}"/>
              </a:ext>
            </a:extLst>
          </p:cNvPr>
          <p:cNvSpPr txBox="1"/>
          <p:nvPr/>
        </p:nvSpPr>
        <p:spPr>
          <a:xfrm>
            <a:off x="6759604" y="2847947"/>
            <a:ext cx="1108264" cy="253916"/>
          </a:xfrm>
          <a:prstGeom prst="rect">
            <a:avLst/>
          </a:prstGeom>
          <a:solidFill>
            <a:schemeClr val="accent6">
              <a:lumMod val="60000"/>
              <a:lumOff val="40000"/>
            </a:schemeClr>
          </a:solidFill>
        </p:spPr>
        <p:txBody>
          <a:bodyPr wrap="square" rtlCol="0">
            <a:spAutoFit/>
          </a:bodyPr>
          <a:lstStyle/>
          <a:p>
            <a:pPr algn="ctr"/>
            <a:r>
              <a:rPr lang="en-US" sz="1050" dirty="0"/>
              <a:t>TR B1-S1-DET #6</a:t>
            </a:r>
          </a:p>
        </p:txBody>
      </p:sp>
      <p:cxnSp>
        <p:nvCxnSpPr>
          <p:cNvPr id="105" name="Straight Arrow Connector 104">
            <a:extLst>
              <a:ext uri="{FF2B5EF4-FFF2-40B4-BE49-F238E27FC236}">
                <a16:creationId xmlns:a16="http://schemas.microsoft.com/office/drawing/2014/main" id="{1B1AEED4-479D-4B40-916C-C4CDFF8ED8BD}"/>
              </a:ext>
            </a:extLst>
          </p:cNvPr>
          <p:cNvCxnSpPr>
            <a:cxnSpLocks/>
            <a:stCxn id="104" idx="0"/>
          </p:cNvCxnSpPr>
          <p:nvPr/>
        </p:nvCxnSpPr>
        <p:spPr>
          <a:xfrm flipH="1" flipV="1">
            <a:off x="6818460" y="2560257"/>
            <a:ext cx="495276" cy="28769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6" name="Straight Arrow Connector 105">
            <a:extLst>
              <a:ext uri="{FF2B5EF4-FFF2-40B4-BE49-F238E27FC236}">
                <a16:creationId xmlns:a16="http://schemas.microsoft.com/office/drawing/2014/main" id="{0BF45A78-E82B-2740-A90C-14A5360F0941}"/>
              </a:ext>
            </a:extLst>
          </p:cNvPr>
          <p:cNvCxnSpPr>
            <a:cxnSpLocks/>
            <a:stCxn id="101" idx="0"/>
          </p:cNvCxnSpPr>
          <p:nvPr/>
        </p:nvCxnSpPr>
        <p:spPr>
          <a:xfrm flipV="1">
            <a:off x="5714684" y="2537653"/>
            <a:ext cx="244415" cy="26055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7F6EEAF3-F6FE-6B46-BF6B-C625AEAF18A7}"/>
              </a:ext>
            </a:extLst>
          </p:cNvPr>
          <p:cNvCxnSpPr>
            <a:cxnSpLocks/>
          </p:cNvCxnSpPr>
          <p:nvPr/>
        </p:nvCxnSpPr>
        <p:spPr>
          <a:xfrm flipH="1">
            <a:off x="5254025" y="1928562"/>
            <a:ext cx="230070" cy="47417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9" name="Straight Arrow Connector 108">
            <a:extLst>
              <a:ext uri="{FF2B5EF4-FFF2-40B4-BE49-F238E27FC236}">
                <a16:creationId xmlns:a16="http://schemas.microsoft.com/office/drawing/2014/main" id="{6077ED17-842E-4D4E-81FD-14D2D5697F61}"/>
              </a:ext>
            </a:extLst>
          </p:cNvPr>
          <p:cNvCxnSpPr>
            <a:cxnSpLocks/>
          </p:cNvCxnSpPr>
          <p:nvPr/>
        </p:nvCxnSpPr>
        <p:spPr>
          <a:xfrm>
            <a:off x="4474209" y="1874105"/>
            <a:ext cx="314126" cy="55233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1" name="TextBox 110">
            <a:extLst>
              <a:ext uri="{FF2B5EF4-FFF2-40B4-BE49-F238E27FC236}">
                <a16:creationId xmlns:a16="http://schemas.microsoft.com/office/drawing/2014/main" id="{E81891FC-135A-7844-9D71-8BCF8E92C47A}"/>
              </a:ext>
            </a:extLst>
          </p:cNvPr>
          <p:cNvSpPr txBox="1"/>
          <p:nvPr/>
        </p:nvSpPr>
        <p:spPr>
          <a:xfrm>
            <a:off x="4103839" y="1710919"/>
            <a:ext cx="960836" cy="415498"/>
          </a:xfrm>
          <a:prstGeom prst="rect">
            <a:avLst/>
          </a:prstGeom>
          <a:solidFill>
            <a:schemeClr val="accent6">
              <a:lumMod val="60000"/>
              <a:lumOff val="40000"/>
            </a:schemeClr>
          </a:solidFill>
        </p:spPr>
        <p:txBody>
          <a:bodyPr wrap="square" rtlCol="0">
            <a:spAutoFit/>
          </a:bodyPr>
          <a:lstStyle/>
          <a:p>
            <a:pPr algn="ctr"/>
            <a:r>
              <a:rPr lang="en-US" sz="1050" dirty="0"/>
              <a:t>TR B1-S4-DET #3</a:t>
            </a:r>
          </a:p>
        </p:txBody>
      </p:sp>
      <p:sp>
        <p:nvSpPr>
          <p:cNvPr id="112" name="TextBox 111">
            <a:extLst>
              <a:ext uri="{FF2B5EF4-FFF2-40B4-BE49-F238E27FC236}">
                <a16:creationId xmlns:a16="http://schemas.microsoft.com/office/drawing/2014/main" id="{13B5233C-2109-4A48-96E4-A5FE1F9DC8AD}"/>
              </a:ext>
            </a:extLst>
          </p:cNvPr>
          <p:cNvSpPr txBox="1"/>
          <p:nvPr/>
        </p:nvSpPr>
        <p:spPr>
          <a:xfrm>
            <a:off x="5303331" y="1700895"/>
            <a:ext cx="990048" cy="415498"/>
          </a:xfrm>
          <a:prstGeom prst="rect">
            <a:avLst/>
          </a:prstGeom>
          <a:solidFill>
            <a:schemeClr val="accent6">
              <a:lumMod val="60000"/>
              <a:lumOff val="40000"/>
            </a:schemeClr>
          </a:solidFill>
        </p:spPr>
        <p:txBody>
          <a:bodyPr wrap="square" rtlCol="0">
            <a:spAutoFit/>
          </a:bodyPr>
          <a:lstStyle/>
          <a:p>
            <a:pPr algn="ctr"/>
            <a:r>
              <a:rPr lang="en-US" sz="1050" dirty="0"/>
              <a:t>TR B1-S3-DET #4</a:t>
            </a:r>
          </a:p>
        </p:txBody>
      </p:sp>
      <p:sp>
        <p:nvSpPr>
          <p:cNvPr id="117" name="TextBox 116">
            <a:extLst>
              <a:ext uri="{FF2B5EF4-FFF2-40B4-BE49-F238E27FC236}">
                <a16:creationId xmlns:a16="http://schemas.microsoft.com/office/drawing/2014/main" id="{D3E2FC54-2617-7E4B-BC02-F3B574AC8393}"/>
              </a:ext>
            </a:extLst>
          </p:cNvPr>
          <p:cNvSpPr txBox="1"/>
          <p:nvPr/>
        </p:nvSpPr>
        <p:spPr>
          <a:xfrm>
            <a:off x="4905466" y="4217134"/>
            <a:ext cx="853334" cy="253916"/>
          </a:xfrm>
          <a:prstGeom prst="rect">
            <a:avLst/>
          </a:prstGeom>
          <a:solidFill>
            <a:schemeClr val="accent2"/>
          </a:solidFill>
        </p:spPr>
        <p:txBody>
          <a:bodyPr wrap="square" rtlCol="0">
            <a:spAutoFit/>
          </a:bodyPr>
          <a:lstStyle/>
          <a:p>
            <a:pPr algn="ctr"/>
            <a:r>
              <a:rPr lang="en-US" sz="1050" dirty="0"/>
              <a:t>TR B3--DET</a:t>
            </a:r>
          </a:p>
        </p:txBody>
      </p:sp>
      <p:sp>
        <p:nvSpPr>
          <p:cNvPr id="113" name="TextBox 112">
            <a:extLst>
              <a:ext uri="{FF2B5EF4-FFF2-40B4-BE49-F238E27FC236}">
                <a16:creationId xmlns:a16="http://schemas.microsoft.com/office/drawing/2014/main" id="{36E23C23-5EAB-B743-891E-D5E22DDF090E}"/>
              </a:ext>
            </a:extLst>
          </p:cNvPr>
          <p:cNvSpPr txBox="1"/>
          <p:nvPr/>
        </p:nvSpPr>
        <p:spPr>
          <a:xfrm>
            <a:off x="3609720" y="4166207"/>
            <a:ext cx="754673" cy="415498"/>
          </a:xfrm>
          <a:prstGeom prst="rect">
            <a:avLst/>
          </a:prstGeom>
          <a:solidFill>
            <a:schemeClr val="accent6">
              <a:lumMod val="60000"/>
              <a:lumOff val="40000"/>
            </a:schemeClr>
          </a:solidFill>
        </p:spPr>
        <p:txBody>
          <a:bodyPr wrap="square" rtlCol="0">
            <a:spAutoFit/>
          </a:bodyPr>
          <a:lstStyle/>
          <a:p>
            <a:pPr algn="ctr"/>
            <a:r>
              <a:rPr lang="en-US" sz="1050" dirty="0"/>
              <a:t>TR B5 S8-DET #22</a:t>
            </a:r>
          </a:p>
        </p:txBody>
      </p:sp>
      <p:sp>
        <p:nvSpPr>
          <p:cNvPr id="118" name="TextBox 117">
            <a:extLst>
              <a:ext uri="{FF2B5EF4-FFF2-40B4-BE49-F238E27FC236}">
                <a16:creationId xmlns:a16="http://schemas.microsoft.com/office/drawing/2014/main" id="{8E34FC12-0897-8845-A81A-87DAA14F1146}"/>
              </a:ext>
            </a:extLst>
          </p:cNvPr>
          <p:cNvSpPr txBox="1"/>
          <p:nvPr/>
        </p:nvSpPr>
        <p:spPr>
          <a:xfrm>
            <a:off x="1661858" y="3900412"/>
            <a:ext cx="858739" cy="415498"/>
          </a:xfrm>
          <a:prstGeom prst="rect">
            <a:avLst/>
          </a:prstGeom>
          <a:solidFill>
            <a:schemeClr val="accent6">
              <a:lumMod val="60000"/>
              <a:lumOff val="40000"/>
            </a:schemeClr>
          </a:solidFill>
        </p:spPr>
        <p:txBody>
          <a:bodyPr wrap="square" rtlCol="0">
            <a:spAutoFit/>
          </a:bodyPr>
          <a:lstStyle/>
          <a:p>
            <a:pPr algn="ctr"/>
            <a:r>
              <a:rPr lang="en-US" sz="1050" dirty="0"/>
              <a:t>TR B5-S6/7  DET #20-21</a:t>
            </a:r>
          </a:p>
        </p:txBody>
      </p:sp>
      <p:sp>
        <p:nvSpPr>
          <p:cNvPr id="119" name="TextBox 118">
            <a:extLst>
              <a:ext uri="{FF2B5EF4-FFF2-40B4-BE49-F238E27FC236}">
                <a16:creationId xmlns:a16="http://schemas.microsoft.com/office/drawing/2014/main" id="{C7919E64-3A52-0B46-A83F-56C783E098D8}"/>
              </a:ext>
            </a:extLst>
          </p:cNvPr>
          <p:cNvSpPr txBox="1"/>
          <p:nvPr/>
        </p:nvSpPr>
        <p:spPr>
          <a:xfrm>
            <a:off x="4148415" y="3466034"/>
            <a:ext cx="754673" cy="415498"/>
          </a:xfrm>
          <a:prstGeom prst="rect">
            <a:avLst/>
          </a:prstGeom>
          <a:solidFill>
            <a:schemeClr val="accent6">
              <a:lumMod val="60000"/>
              <a:lumOff val="40000"/>
            </a:schemeClr>
          </a:solidFill>
        </p:spPr>
        <p:txBody>
          <a:bodyPr wrap="square" rtlCol="0">
            <a:spAutoFit/>
          </a:bodyPr>
          <a:lstStyle/>
          <a:p>
            <a:pPr algn="ctr"/>
            <a:r>
              <a:rPr lang="en-US" sz="1050" dirty="0"/>
              <a:t>TR B5-S5 DET #20</a:t>
            </a:r>
          </a:p>
        </p:txBody>
      </p:sp>
      <p:sp>
        <p:nvSpPr>
          <p:cNvPr id="120" name="TextBox 119">
            <a:extLst>
              <a:ext uri="{FF2B5EF4-FFF2-40B4-BE49-F238E27FC236}">
                <a16:creationId xmlns:a16="http://schemas.microsoft.com/office/drawing/2014/main" id="{AE32F6D2-2DF6-9240-81B4-2F9EA871807D}"/>
              </a:ext>
            </a:extLst>
          </p:cNvPr>
          <p:cNvSpPr txBox="1"/>
          <p:nvPr/>
        </p:nvSpPr>
        <p:spPr>
          <a:xfrm>
            <a:off x="2950345" y="3584755"/>
            <a:ext cx="754673" cy="415498"/>
          </a:xfrm>
          <a:prstGeom prst="rect">
            <a:avLst/>
          </a:prstGeom>
          <a:solidFill>
            <a:schemeClr val="accent2"/>
          </a:solidFill>
        </p:spPr>
        <p:txBody>
          <a:bodyPr wrap="square" rtlCol="0">
            <a:spAutoFit/>
          </a:bodyPr>
          <a:lstStyle/>
          <a:p>
            <a:pPr algn="ctr"/>
            <a:r>
              <a:rPr lang="en-US" sz="1050" dirty="0"/>
              <a:t>TR B5-DET #19</a:t>
            </a:r>
          </a:p>
        </p:txBody>
      </p:sp>
    </p:spTree>
    <p:extLst>
      <p:ext uri="{BB962C8B-B14F-4D97-AF65-F5344CB8AC3E}">
        <p14:creationId xmlns:p14="http://schemas.microsoft.com/office/powerpoint/2010/main" val="781512582"/>
      </p:ext>
    </p:extLst>
  </p:cSld>
  <p:clrMapOvr>
    <a:masterClrMapping/>
  </p:clrMapOvr>
  <mc:AlternateContent xmlns:mc="http://schemas.openxmlformats.org/markup-compatibility/2006" xmlns:p14="http://schemas.microsoft.com/office/powerpoint/2010/main">
    <mc:Choice Requires="p14">
      <p:transition spd="slow" p14:dur="2000" advTm="17763"/>
    </mc:Choice>
    <mc:Fallback xmlns="">
      <p:transition spd="slow" advTm="17763"/>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541500-9457-5645-B690-548461A2A958}"/>
              </a:ext>
            </a:extLst>
          </p:cNvPr>
          <p:cNvSpPr>
            <a:spLocks noGrp="1"/>
          </p:cNvSpPr>
          <p:nvPr>
            <p:ph type="title"/>
          </p:nvPr>
        </p:nvSpPr>
        <p:spPr>
          <a:xfrm>
            <a:off x="536007" y="168187"/>
            <a:ext cx="10081324" cy="466821"/>
          </a:xfrm>
        </p:spPr>
        <p:txBody>
          <a:bodyPr>
            <a:normAutofit fontScale="90000"/>
          </a:bodyPr>
          <a:lstStyle/>
          <a:p>
            <a:pPr algn="ctr"/>
            <a:r>
              <a:rPr lang="en-US" sz="3600" dirty="0"/>
              <a:t>One Block Of Revised Track Power Wiring (Track Side )</a:t>
            </a:r>
          </a:p>
        </p:txBody>
      </p:sp>
      <p:sp>
        <p:nvSpPr>
          <p:cNvPr id="5" name="TextBox 4">
            <a:extLst>
              <a:ext uri="{FF2B5EF4-FFF2-40B4-BE49-F238E27FC236}">
                <a16:creationId xmlns:a16="http://schemas.microsoft.com/office/drawing/2014/main" id="{D8BABA2F-A244-4D4F-9167-3598F6EC1CBD}"/>
              </a:ext>
            </a:extLst>
          </p:cNvPr>
          <p:cNvSpPr txBox="1"/>
          <p:nvPr/>
        </p:nvSpPr>
        <p:spPr>
          <a:xfrm>
            <a:off x="855640" y="1963206"/>
            <a:ext cx="1132764" cy="646331"/>
          </a:xfrm>
          <a:prstGeom prst="rect">
            <a:avLst/>
          </a:prstGeom>
          <a:solidFill>
            <a:srgbClr val="00B0F0"/>
          </a:solidFill>
          <a:ln>
            <a:solidFill>
              <a:schemeClr val="tx1"/>
            </a:solidFill>
          </a:ln>
        </p:spPr>
        <p:txBody>
          <a:bodyPr wrap="square" rtlCol="0">
            <a:spAutoFit/>
          </a:bodyPr>
          <a:lstStyle/>
          <a:p>
            <a:pPr algn="ctr"/>
            <a:r>
              <a:rPr lang="en-US" dirty="0"/>
              <a:t>DC Power</a:t>
            </a:r>
          </a:p>
          <a:p>
            <a:pPr algn="ctr"/>
            <a:r>
              <a:rPr lang="en-US" dirty="0"/>
              <a:t>A Cab</a:t>
            </a:r>
          </a:p>
        </p:txBody>
      </p:sp>
      <p:sp>
        <p:nvSpPr>
          <p:cNvPr id="6" name="TextBox 5">
            <a:extLst>
              <a:ext uri="{FF2B5EF4-FFF2-40B4-BE49-F238E27FC236}">
                <a16:creationId xmlns:a16="http://schemas.microsoft.com/office/drawing/2014/main" id="{3A7E8ECE-6F1E-0642-A5BA-AB627AC420A0}"/>
              </a:ext>
            </a:extLst>
          </p:cNvPr>
          <p:cNvSpPr txBox="1"/>
          <p:nvPr/>
        </p:nvSpPr>
        <p:spPr>
          <a:xfrm>
            <a:off x="873458" y="3832591"/>
            <a:ext cx="1132764" cy="646331"/>
          </a:xfrm>
          <a:prstGeom prst="rect">
            <a:avLst/>
          </a:prstGeom>
          <a:solidFill>
            <a:srgbClr val="00B0F0"/>
          </a:solidFill>
          <a:ln>
            <a:solidFill>
              <a:schemeClr val="tx1"/>
            </a:solidFill>
          </a:ln>
        </p:spPr>
        <p:txBody>
          <a:bodyPr wrap="square" rtlCol="0">
            <a:spAutoFit/>
          </a:bodyPr>
          <a:lstStyle/>
          <a:p>
            <a:pPr algn="ctr"/>
            <a:r>
              <a:rPr lang="en-US" dirty="0"/>
              <a:t>DC Power</a:t>
            </a:r>
          </a:p>
          <a:p>
            <a:pPr algn="ctr"/>
            <a:r>
              <a:rPr lang="en-US" dirty="0"/>
              <a:t>B Cab</a:t>
            </a:r>
          </a:p>
        </p:txBody>
      </p:sp>
      <p:cxnSp>
        <p:nvCxnSpPr>
          <p:cNvPr id="9" name="Straight Connector 8">
            <a:extLst>
              <a:ext uri="{FF2B5EF4-FFF2-40B4-BE49-F238E27FC236}">
                <a16:creationId xmlns:a16="http://schemas.microsoft.com/office/drawing/2014/main" id="{9107C4BE-8DAB-DF4D-908E-6F4B33560697}"/>
              </a:ext>
            </a:extLst>
          </p:cNvPr>
          <p:cNvCxnSpPr>
            <a:cxnSpLocks/>
          </p:cNvCxnSpPr>
          <p:nvPr/>
        </p:nvCxnSpPr>
        <p:spPr>
          <a:xfrm>
            <a:off x="1770475" y="2070370"/>
            <a:ext cx="945296" cy="0"/>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2A6E811A-7C7A-F243-991A-23892F0783FD}"/>
              </a:ext>
            </a:extLst>
          </p:cNvPr>
          <p:cNvCxnSpPr>
            <a:cxnSpLocks/>
          </p:cNvCxnSpPr>
          <p:nvPr/>
        </p:nvCxnSpPr>
        <p:spPr>
          <a:xfrm>
            <a:off x="1988404" y="2332268"/>
            <a:ext cx="454072" cy="0"/>
          </a:xfrm>
          <a:prstGeom prst="line">
            <a:avLst/>
          </a:prstGeom>
          <a:ln w="38100">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828CB8D2-065C-F542-8A4F-54983D163568}"/>
              </a:ext>
            </a:extLst>
          </p:cNvPr>
          <p:cNvCxnSpPr>
            <a:cxnSpLocks/>
          </p:cNvCxnSpPr>
          <p:nvPr/>
        </p:nvCxnSpPr>
        <p:spPr>
          <a:xfrm>
            <a:off x="2446552" y="2332268"/>
            <a:ext cx="5874" cy="450913"/>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DA62D4FB-9A3B-5647-AC41-FED39DE7C527}"/>
              </a:ext>
            </a:extLst>
          </p:cNvPr>
          <p:cNvCxnSpPr>
            <a:cxnSpLocks/>
          </p:cNvCxnSpPr>
          <p:nvPr/>
        </p:nvCxnSpPr>
        <p:spPr>
          <a:xfrm>
            <a:off x="2853471" y="2732090"/>
            <a:ext cx="7688640" cy="0"/>
          </a:xfrm>
          <a:prstGeom prst="line">
            <a:avLst/>
          </a:prstGeom>
          <a:ln w="38100">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77B49F4-4519-AB4A-8DE1-3BB339EDF61A}"/>
              </a:ext>
            </a:extLst>
          </p:cNvPr>
          <p:cNvCxnSpPr>
            <a:cxnSpLocks/>
          </p:cNvCxnSpPr>
          <p:nvPr/>
        </p:nvCxnSpPr>
        <p:spPr>
          <a:xfrm flipH="1">
            <a:off x="2699514" y="3255483"/>
            <a:ext cx="16979" cy="1075487"/>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65DE1264-B13E-244D-AD43-061CEAAB6718}"/>
              </a:ext>
            </a:extLst>
          </p:cNvPr>
          <p:cNvCxnSpPr>
            <a:cxnSpLocks/>
          </p:cNvCxnSpPr>
          <p:nvPr/>
        </p:nvCxnSpPr>
        <p:spPr>
          <a:xfrm>
            <a:off x="1968336" y="4330970"/>
            <a:ext cx="783995" cy="0"/>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D9A8BEC0-9078-EC49-AF45-026936AC1800}"/>
              </a:ext>
            </a:extLst>
          </p:cNvPr>
          <p:cNvCxnSpPr>
            <a:cxnSpLocks/>
          </p:cNvCxnSpPr>
          <p:nvPr/>
        </p:nvCxnSpPr>
        <p:spPr>
          <a:xfrm>
            <a:off x="1988404" y="4021368"/>
            <a:ext cx="477747" cy="0"/>
          </a:xfrm>
          <a:prstGeom prst="line">
            <a:avLst/>
          </a:prstGeom>
          <a:ln w="38100">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961AC790-DA64-D84C-B886-9C4BB2017DE9}"/>
              </a:ext>
            </a:extLst>
          </p:cNvPr>
          <p:cNvCxnSpPr>
            <a:cxnSpLocks/>
          </p:cNvCxnSpPr>
          <p:nvPr/>
        </p:nvCxnSpPr>
        <p:spPr>
          <a:xfrm>
            <a:off x="2647665" y="2070370"/>
            <a:ext cx="10567" cy="75004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D01EDFAA-7064-1B46-9BB3-A662C8C49830}"/>
              </a:ext>
            </a:extLst>
          </p:cNvPr>
          <p:cNvCxnSpPr>
            <a:cxnSpLocks/>
          </p:cNvCxnSpPr>
          <p:nvPr/>
        </p:nvCxnSpPr>
        <p:spPr>
          <a:xfrm flipH="1">
            <a:off x="2452426" y="3259824"/>
            <a:ext cx="17540" cy="761544"/>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9253DCD4-3EF5-234A-B5E7-9EC8B1FA5773}"/>
              </a:ext>
            </a:extLst>
          </p:cNvPr>
          <p:cNvSpPr txBox="1"/>
          <p:nvPr/>
        </p:nvSpPr>
        <p:spPr>
          <a:xfrm>
            <a:off x="10981773" y="490426"/>
            <a:ext cx="1064280" cy="246221"/>
          </a:xfrm>
          <a:prstGeom prst="rect">
            <a:avLst/>
          </a:prstGeom>
          <a:noFill/>
        </p:spPr>
        <p:txBody>
          <a:bodyPr wrap="square" rtlCol="0">
            <a:spAutoFit/>
          </a:bodyPr>
          <a:lstStyle/>
          <a:p>
            <a:pPr algn="ctr"/>
            <a:r>
              <a:rPr lang="en-US" sz="1000" b="1" dirty="0"/>
              <a:t>To  other blocks</a:t>
            </a:r>
          </a:p>
        </p:txBody>
      </p:sp>
      <p:sp>
        <p:nvSpPr>
          <p:cNvPr id="44" name="TextBox 43">
            <a:extLst>
              <a:ext uri="{FF2B5EF4-FFF2-40B4-BE49-F238E27FC236}">
                <a16:creationId xmlns:a16="http://schemas.microsoft.com/office/drawing/2014/main" id="{93462CBC-6FFA-2149-8812-35B2F0868622}"/>
              </a:ext>
            </a:extLst>
          </p:cNvPr>
          <p:cNvSpPr txBox="1"/>
          <p:nvPr/>
        </p:nvSpPr>
        <p:spPr>
          <a:xfrm>
            <a:off x="2723804" y="3852819"/>
            <a:ext cx="1035143" cy="230832"/>
          </a:xfrm>
          <a:prstGeom prst="rect">
            <a:avLst/>
          </a:prstGeom>
          <a:noFill/>
        </p:spPr>
        <p:txBody>
          <a:bodyPr wrap="square" rtlCol="0">
            <a:spAutoFit/>
          </a:bodyPr>
          <a:lstStyle/>
          <a:p>
            <a:r>
              <a:rPr lang="en-US" sz="900" dirty="0"/>
              <a:t>To  other blocks</a:t>
            </a:r>
          </a:p>
        </p:txBody>
      </p:sp>
      <p:sp>
        <p:nvSpPr>
          <p:cNvPr id="45" name="TextBox 44">
            <a:extLst>
              <a:ext uri="{FF2B5EF4-FFF2-40B4-BE49-F238E27FC236}">
                <a16:creationId xmlns:a16="http://schemas.microsoft.com/office/drawing/2014/main" id="{FAA1A3A5-44E1-8643-A488-D7CB41CF113C}"/>
              </a:ext>
            </a:extLst>
          </p:cNvPr>
          <p:cNvSpPr txBox="1"/>
          <p:nvPr/>
        </p:nvSpPr>
        <p:spPr>
          <a:xfrm>
            <a:off x="352473" y="2831919"/>
            <a:ext cx="1222709" cy="246221"/>
          </a:xfrm>
          <a:prstGeom prst="rect">
            <a:avLst/>
          </a:prstGeom>
          <a:noFill/>
        </p:spPr>
        <p:txBody>
          <a:bodyPr wrap="square" rtlCol="0">
            <a:spAutoFit/>
          </a:bodyPr>
          <a:lstStyle/>
          <a:p>
            <a:pPr algn="ctr"/>
            <a:r>
              <a:rPr lang="en-US" sz="1000" dirty="0"/>
              <a:t>Existing Track wire</a:t>
            </a:r>
          </a:p>
        </p:txBody>
      </p:sp>
      <p:sp>
        <p:nvSpPr>
          <p:cNvPr id="48" name="Rectangle 47">
            <a:extLst>
              <a:ext uri="{FF2B5EF4-FFF2-40B4-BE49-F238E27FC236}">
                <a16:creationId xmlns:a16="http://schemas.microsoft.com/office/drawing/2014/main" id="{EE6D8086-3904-FA4E-94CA-1C909354B659}"/>
              </a:ext>
            </a:extLst>
          </p:cNvPr>
          <p:cNvSpPr/>
          <p:nvPr/>
        </p:nvSpPr>
        <p:spPr>
          <a:xfrm>
            <a:off x="2732964" y="724391"/>
            <a:ext cx="96671"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BFFB8A04-6A62-2749-BD10-3B8DAE3EC918}"/>
              </a:ext>
            </a:extLst>
          </p:cNvPr>
          <p:cNvSpPr/>
          <p:nvPr/>
        </p:nvSpPr>
        <p:spPr>
          <a:xfrm>
            <a:off x="3084868" y="749887"/>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5597B0C3-CD42-C14F-BACD-AD1CA1569158}"/>
              </a:ext>
            </a:extLst>
          </p:cNvPr>
          <p:cNvSpPr/>
          <p:nvPr/>
        </p:nvSpPr>
        <p:spPr>
          <a:xfrm>
            <a:off x="3492500" y="739823"/>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6CD593C3-BE59-BD4B-96C8-CA306D8FF64D}"/>
              </a:ext>
            </a:extLst>
          </p:cNvPr>
          <p:cNvSpPr/>
          <p:nvPr/>
        </p:nvSpPr>
        <p:spPr>
          <a:xfrm>
            <a:off x="3849332" y="758873"/>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9A8E84BC-0D58-B341-9DEF-5CD9A2267245}"/>
              </a:ext>
            </a:extLst>
          </p:cNvPr>
          <p:cNvSpPr/>
          <p:nvPr/>
        </p:nvSpPr>
        <p:spPr>
          <a:xfrm>
            <a:off x="4206164" y="773185"/>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562A623C-F9BE-E846-B714-7D7B060794D3}"/>
              </a:ext>
            </a:extLst>
          </p:cNvPr>
          <p:cNvSpPr/>
          <p:nvPr/>
        </p:nvSpPr>
        <p:spPr>
          <a:xfrm>
            <a:off x="4613796" y="771843"/>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35EEB653-A17F-4847-82E3-8EF983523796}"/>
              </a:ext>
            </a:extLst>
          </p:cNvPr>
          <p:cNvSpPr/>
          <p:nvPr/>
        </p:nvSpPr>
        <p:spPr>
          <a:xfrm>
            <a:off x="4870450" y="787183"/>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24544E34-659C-524A-BF1D-596E391E76DC}"/>
              </a:ext>
            </a:extLst>
          </p:cNvPr>
          <p:cNvSpPr/>
          <p:nvPr/>
        </p:nvSpPr>
        <p:spPr>
          <a:xfrm>
            <a:off x="5202330" y="795410"/>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35E16383-23B4-4743-98CF-2F21D6F2E1BD}"/>
              </a:ext>
            </a:extLst>
          </p:cNvPr>
          <p:cNvSpPr/>
          <p:nvPr/>
        </p:nvSpPr>
        <p:spPr>
          <a:xfrm>
            <a:off x="8252536" y="771572"/>
            <a:ext cx="84464" cy="1191633"/>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5B64334C-CA90-E94B-B77E-43A1C75B61DE}"/>
              </a:ext>
            </a:extLst>
          </p:cNvPr>
          <p:cNvSpPr/>
          <p:nvPr/>
        </p:nvSpPr>
        <p:spPr>
          <a:xfrm>
            <a:off x="8623300" y="787183"/>
            <a:ext cx="114300" cy="1306406"/>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6602FDC3-D423-D04B-87C4-36AB6BFB8329}"/>
              </a:ext>
            </a:extLst>
          </p:cNvPr>
          <p:cNvSpPr/>
          <p:nvPr/>
        </p:nvSpPr>
        <p:spPr>
          <a:xfrm>
            <a:off x="9334500" y="771573"/>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518D16AE-DBF8-B045-9F06-B863BCE3C05E}"/>
              </a:ext>
            </a:extLst>
          </p:cNvPr>
          <p:cNvSpPr/>
          <p:nvPr/>
        </p:nvSpPr>
        <p:spPr>
          <a:xfrm>
            <a:off x="5576669" y="758873"/>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61BA962D-1032-B647-BEBC-6D89FBD1A720}"/>
              </a:ext>
            </a:extLst>
          </p:cNvPr>
          <p:cNvSpPr/>
          <p:nvPr/>
        </p:nvSpPr>
        <p:spPr>
          <a:xfrm>
            <a:off x="7639050" y="785885"/>
            <a:ext cx="94977" cy="1013148"/>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84BE9EF5-8808-584E-B259-B49ABB4F3FA3}"/>
              </a:ext>
            </a:extLst>
          </p:cNvPr>
          <p:cNvSpPr/>
          <p:nvPr/>
        </p:nvSpPr>
        <p:spPr>
          <a:xfrm>
            <a:off x="7959014" y="795410"/>
            <a:ext cx="94071" cy="1073486"/>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C20F3EDF-6F92-E149-B84C-9B518CF23CDC}"/>
              </a:ext>
            </a:extLst>
          </p:cNvPr>
          <p:cNvSpPr/>
          <p:nvPr/>
        </p:nvSpPr>
        <p:spPr>
          <a:xfrm>
            <a:off x="8978900" y="780110"/>
            <a:ext cx="125632" cy="1486635"/>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4F665C75-9466-5E4C-9BB0-C9DF440E819C}"/>
              </a:ext>
            </a:extLst>
          </p:cNvPr>
          <p:cNvSpPr/>
          <p:nvPr/>
        </p:nvSpPr>
        <p:spPr>
          <a:xfrm>
            <a:off x="6025453" y="769205"/>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2D89A7F1-141C-8744-A90D-3F6E97F637B3}"/>
              </a:ext>
            </a:extLst>
          </p:cNvPr>
          <p:cNvSpPr/>
          <p:nvPr/>
        </p:nvSpPr>
        <p:spPr>
          <a:xfrm>
            <a:off x="6261440" y="808916"/>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Rectangle 65">
            <a:extLst>
              <a:ext uri="{FF2B5EF4-FFF2-40B4-BE49-F238E27FC236}">
                <a16:creationId xmlns:a16="http://schemas.microsoft.com/office/drawing/2014/main" id="{591BDA95-AD4F-CE4B-A0D2-238C1472BACB}"/>
              </a:ext>
            </a:extLst>
          </p:cNvPr>
          <p:cNvSpPr/>
          <p:nvPr/>
        </p:nvSpPr>
        <p:spPr>
          <a:xfrm>
            <a:off x="6762750" y="808916"/>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ectangle 66">
            <a:extLst>
              <a:ext uri="{FF2B5EF4-FFF2-40B4-BE49-F238E27FC236}">
                <a16:creationId xmlns:a16="http://schemas.microsoft.com/office/drawing/2014/main" id="{63022C92-8A0C-384B-94FF-92C3007E534B}"/>
              </a:ext>
            </a:extLst>
          </p:cNvPr>
          <p:cNvSpPr/>
          <p:nvPr/>
        </p:nvSpPr>
        <p:spPr>
          <a:xfrm>
            <a:off x="7080060" y="785885"/>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Rectangle 67">
            <a:extLst>
              <a:ext uri="{FF2B5EF4-FFF2-40B4-BE49-F238E27FC236}">
                <a16:creationId xmlns:a16="http://schemas.microsoft.com/office/drawing/2014/main" id="{6BBFF0CB-43B3-9945-BD69-CD67E1365A9F}"/>
              </a:ext>
            </a:extLst>
          </p:cNvPr>
          <p:cNvSpPr/>
          <p:nvPr/>
        </p:nvSpPr>
        <p:spPr>
          <a:xfrm>
            <a:off x="7359554" y="795409"/>
            <a:ext cx="108405" cy="835303"/>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1" name="Straight Connector 70">
            <a:extLst>
              <a:ext uri="{FF2B5EF4-FFF2-40B4-BE49-F238E27FC236}">
                <a16:creationId xmlns:a16="http://schemas.microsoft.com/office/drawing/2014/main" id="{7451591C-685C-D745-8C47-92692FEDA78C}"/>
              </a:ext>
            </a:extLst>
          </p:cNvPr>
          <p:cNvCxnSpPr>
            <a:cxnSpLocks/>
          </p:cNvCxnSpPr>
          <p:nvPr/>
        </p:nvCxnSpPr>
        <p:spPr>
          <a:xfrm>
            <a:off x="2442477" y="1009337"/>
            <a:ext cx="8364524"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903D1AC2-4C83-2B45-8B75-EEC264EAA4DF}"/>
              </a:ext>
            </a:extLst>
          </p:cNvPr>
          <p:cNvCxnSpPr>
            <a:cxnSpLocks/>
          </p:cNvCxnSpPr>
          <p:nvPr/>
        </p:nvCxnSpPr>
        <p:spPr>
          <a:xfrm>
            <a:off x="2599141" y="1390337"/>
            <a:ext cx="8207860" cy="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5918027B-D55E-6D4A-B4E4-17DDF392FD2F}"/>
              </a:ext>
            </a:extLst>
          </p:cNvPr>
          <p:cNvSpPr txBox="1"/>
          <p:nvPr/>
        </p:nvSpPr>
        <p:spPr>
          <a:xfrm>
            <a:off x="139700" y="4873807"/>
            <a:ext cx="1397000" cy="923330"/>
          </a:xfrm>
          <a:prstGeom prst="rect">
            <a:avLst/>
          </a:prstGeom>
          <a:noFill/>
          <a:ln>
            <a:solidFill>
              <a:schemeClr val="tx1"/>
            </a:solidFill>
          </a:ln>
        </p:spPr>
        <p:txBody>
          <a:bodyPr wrap="square" rtlCol="0">
            <a:spAutoFit/>
          </a:bodyPr>
          <a:lstStyle/>
          <a:p>
            <a:pPr algn="ctr"/>
            <a:r>
              <a:rPr lang="en-US" dirty="0"/>
              <a:t>12 VDC Power Supply</a:t>
            </a:r>
          </a:p>
        </p:txBody>
      </p:sp>
      <p:cxnSp>
        <p:nvCxnSpPr>
          <p:cNvPr id="96" name="Straight Connector 95">
            <a:extLst>
              <a:ext uri="{FF2B5EF4-FFF2-40B4-BE49-F238E27FC236}">
                <a16:creationId xmlns:a16="http://schemas.microsoft.com/office/drawing/2014/main" id="{FC48F279-74AF-2C44-BFA6-4DB2212E08D2}"/>
              </a:ext>
            </a:extLst>
          </p:cNvPr>
          <p:cNvCxnSpPr>
            <a:cxnSpLocks/>
          </p:cNvCxnSpPr>
          <p:nvPr/>
        </p:nvCxnSpPr>
        <p:spPr>
          <a:xfrm>
            <a:off x="5898460" y="4500898"/>
            <a:ext cx="0" cy="1952817"/>
          </a:xfrm>
          <a:prstGeom prst="line">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2A8A20C9-6360-524B-BCD6-AE9D9A211CF8}"/>
              </a:ext>
            </a:extLst>
          </p:cNvPr>
          <p:cNvSpPr txBox="1"/>
          <p:nvPr/>
        </p:nvSpPr>
        <p:spPr>
          <a:xfrm>
            <a:off x="6272310" y="1779452"/>
            <a:ext cx="1487908" cy="230832"/>
          </a:xfrm>
          <a:prstGeom prst="rect">
            <a:avLst/>
          </a:prstGeom>
          <a:noFill/>
        </p:spPr>
        <p:txBody>
          <a:bodyPr wrap="none" rtlCol="0">
            <a:spAutoFit/>
          </a:bodyPr>
          <a:lstStyle/>
          <a:p>
            <a:r>
              <a:rPr lang="en-US" sz="900" b="1" dirty="0"/>
              <a:t>New Wire ( a Twisted Pair )</a:t>
            </a:r>
          </a:p>
        </p:txBody>
      </p:sp>
      <p:cxnSp>
        <p:nvCxnSpPr>
          <p:cNvPr id="103" name="Straight Connector 102">
            <a:extLst>
              <a:ext uri="{FF2B5EF4-FFF2-40B4-BE49-F238E27FC236}">
                <a16:creationId xmlns:a16="http://schemas.microsoft.com/office/drawing/2014/main" id="{7BDF0C77-70F2-D346-98AE-E8D48569A41F}"/>
              </a:ext>
            </a:extLst>
          </p:cNvPr>
          <p:cNvCxnSpPr>
            <a:cxnSpLocks/>
          </p:cNvCxnSpPr>
          <p:nvPr/>
        </p:nvCxnSpPr>
        <p:spPr>
          <a:xfrm flipH="1" flipV="1">
            <a:off x="6165438" y="982780"/>
            <a:ext cx="42543" cy="5265426"/>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062EF42E-AA00-AD40-845B-61108F083012}"/>
              </a:ext>
            </a:extLst>
          </p:cNvPr>
          <p:cNvCxnSpPr>
            <a:cxnSpLocks/>
          </p:cNvCxnSpPr>
          <p:nvPr/>
        </p:nvCxnSpPr>
        <p:spPr>
          <a:xfrm flipH="1" flipV="1">
            <a:off x="10804777" y="401597"/>
            <a:ext cx="69338" cy="2800178"/>
          </a:xfrm>
          <a:prstGeom prst="line">
            <a:avLst/>
          </a:prstGeom>
          <a:ln w="38100">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18" name="TextBox 117">
            <a:extLst>
              <a:ext uri="{FF2B5EF4-FFF2-40B4-BE49-F238E27FC236}">
                <a16:creationId xmlns:a16="http://schemas.microsoft.com/office/drawing/2014/main" id="{6B82B0A6-A825-0947-A2FC-EADB76A3BCB8}"/>
              </a:ext>
            </a:extLst>
          </p:cNvPr>
          <p:cNvSpPr txBox="1"/>
          <p:nvPr/>
        </p:nvSpPr>
        <p:spPr>
          <a:xfrm>
            <a:off x="4409554" y="3300569"/>
            <a:ext cx="1662161" cy="1200329"/>
          </a:xfrm>
          <a:prstGeom prst="rect">
            <a:avLst/>
          </a:prstGeom>
          <a:solidFill>
            <a:srgbClr val="FFFF00"/>
          </a:solidFill>
          <a:ln>
            <a:solidFill>
              <a:schemeClr val="tx1"/>
            </a:solidFill>
          </a:ln>
        </p:spPr>
        <p:txBody>
          <a:bodyPr wrap="square" rtlCol="0">
            <a:spAutoFit/>
          </a:bodyPr>
          <a:lstStyle/>
          <a:p>
            <a:pPr algn="ctr"/>
            <a:r>
              <a:rPr lang="en-US" dirty="0"/>
              <a:t>Chubb Detector Mother board and 12 detectors</a:t>
            </a:r>
          </a:p>
        </p:txBody>
      </p:sp>
      <p:sp>
        <p:nvSpPr>
          <p:cNvPr id="122" name="TextBox 121">
            <a:extLst>
              <a:ext uri="{FF2B5EF4-FFF2-40B4-BE49-F238E27FC236}">
                <a16:creationId xmlns:a16="http://schemas.microsoft.com/office/drawing/2014/main" id="{FC132901-E554-B24C-ABBB-160040F0F34E}"/>
              </a:ext>
            </a:extLst>
          </p:cNvPr>
          <p:cNvSpPr txBox="1"/>
          <p:nvPr/>
        </p:nvSpPr>
        <p:spPr>
          <a:xfrm>
            <a:off x="1887677" y="6420300"/>
            <a:ext cx="1109599" cy="230832"/>
          </a:xfrm>
          <a:prstGeom prst="rect">
            <a:avLst/>
          </a:prstGeom>
          <a:noFill/>
        </p:spPr>
        <p:txBody>
          <a:bodyPr wrap="none" rtlCol="0">
            <a:spAutoFit/>
          </a:bodyPr>
          <a:lstStyle/>
          <a:p>
            <a:r>
              <a:rPr lang="en-US" sz="900" dirty="0"/>
              <a:t>DCC Track Common</a:t>
            </a:r>
          </a:p>
        </p:txBody>
      </p:sp>
      <p:sp>
        <p:nvSpPr>
          <p:cNvPr id="125" name="TextBox 124">
            <a:extLst>
              <a:ext uri="{FF2B5EF4-FFF2-40B4-BE49-F238E27FC236}">
                <a16:creationId xmlns:a16="http://schemas.microsoft.com/office/drawing/2014/main" id="{A88C87C9-11F9-8145-98F3-0A19471FBA62}"/>
              </a:ext>
            </a:extLst>
          </p:cNvPr>
          <p:cNvSpPr txBox="1"/>
          <p:nvPr/>
        </p:nvSpPr>
        <p:spPr>
          <a:xfrm>
            <a:off x="409242" y="3163899"/>
            <a:ext cx="918841" cy="230832"/>
          </a:xfrm>
          <a:prstGeom prst="rect">
            <a:avLst/>
          </a:prstGeom>
          <a:noFill/>
          <a:ln w="6350">
            <a:noFill/>
          </a:ln>
        </p:spPr>
        <p:txBody>
          <a:bodyPr wrap="none" rtlCol="0">
            <a:spAutoFit/>
          </a:bodyPr>
          <a:lstStyle/>
          <a:p>
            <a:r>
              <a:rPr lang="en-US" sz="900" dirty="0"/>
              <a:t>DC Track Power</a:t>
            </a:r>
          </a:p>
        </p:txBody>
      </p:sp>
      <p:sp>
        <p:nvSpPr>
          <p:cNvPr id="69" name="TextBox 68">
            <a:extLst>
              <a:ext uri="{FF2B5EF4-FFF2-40B4-BE49-F238E27FC236}">
                <a16:creationId xmlns:a16="http://schemas.microsoft.com/office/drawing/2014/main" id="{4F70BC1D-D2D1-484E-9487-2C837761C960}"/>
              </a:ext>
            </a:extLst>
          </p:cNvPr>
          <p:cNvSpPr txBox="1"/>
          <p:nvPr/>
        </p:nvSpPr>
        <p:spPr>
          <a:xfrm>
            <a:off x="5229043" y="5178159"/>
            <a:ext cx="1263990" cy="923330"/>
          </a:xfrm>
          <a:prstGeom prst="rect">
            <a:avLst/>
          </a:prstGeom>
          <a:solidFill>
            <a:srgbClr val="FFFF00"/>
          </a:solidFill>
          <a:ln>
            <a:solidFill>
              <a:schemeClr val="tx1"/>
            </a:solidFill>
          </a:ln>
        </p:spPr>
        <p:txBody>
          <a:bodyPr wrap="square" rtlCol="0">
            <a:spAutoFit/>
          </a:bodyPr>
          <a:lstStyle/>
          <a:p>
            <a:pPr algn="ctr"/>
            <a:r>
              <a:rPr lang="en-US" dirty="0"/>
              <a:t>Circuit Breaker West ML</a:t>
            </a:r>
          </a:p>
        </p:txBody>
      </p:sp>
      <p:cxnSp>
        <p:nvCxnSpPr>
          <p:cNvPr id="70" name="Straight Connector 69">
            <a:extLst>
              <a:ext uri="{FF2B5EF4-FFF2-40B4-BE49-F238E27FC236}">
                <a16:creationId xmlns:a16="http://schemas.microsoft.com/office/drawing/2014/main" id="{E7958803-3492-6744-8A61-95318F49408F}"/>
              </a:ext>
            </a:extLst>
          </p:cNvPr>
          <p:cNvCxnSpPr>
            <a:cxnSpLocks/>
          </p:cNvCxnSpPr>
          <p:nvPr/>
        </p:nvCxnSpPr>
        <p:spPr>
          <a:xfrm flipH="1">
            <a:off x="1662167" y="6444331"/>
            <a:ext cx="10081807" cy="18768"/>
          </a:xfrm>
          <a:prstGeom prst="line">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6327FCC7-9DF3-864B-8E69-D9C496E9B3AF}"/>
              </a:ext>
            </a:extLst>
          </p:cNvPr>
          <p:cNvCxnSpPr>
            <a:cxnSpLocks/>
          </p:cNvCxnSpPr>
          <p:nvPr/>
        </p:nvCxnSpPr>
        <p:spPr>
          <a:xfrm flipH="1">
            <a:off x="5133914" y="4718337"/>
            <a:ext cx="6958659" cy="34321"/>
          </a:xfrm>
          <a:prstGeom prst="line">
            <a:avLst/>
          </a:prstGeom>
          <a:ln w="28575">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6124C52F-5576-F642-96A4-FB478FE8D336}"/>
              </a:ext>
            </a:extLst>
          </p:cNvPr>
          <p:cNvSpPr txBox="1"/>
          <p:nvPr/>
        </p:nvSpPr>
        <p:spPr>
          <a:xfrm>
            <a:off x="11099579" y="6232267"/>
            <a:ext cx="1035143" cy="230832"/>
          </a:xfrm>
          <a:prstGeom prst="rect">
            <a:avLst/>
          </a:prstGeom>
          <a:noFill/>
        </p:spPr>
        <p:txBody>
          <a:bodyPr wrap="square" rtlCol="0">
            <a:spAutoFit/>
          </a:bodyPr>
          <a:lstStyle/>
          <a:p>
            <a:r>
              <a:rPr lang="en-US" sz="900" dirty="0"/>
              <a:t>To  other blocks</a:t>
            </a:r>
          </a:p>
        </p:txBody>
      </p:sp>
      <p:sp>
        <p:nvSpPr>
          <p:cNvPr id="74" name="TextBox 73">
            <a:extLst>
              <a:ext uri="{FF2B5EF4-FFF2-40B4-BE49-F238E27FC236}">
                <a16:creationId xmlns:a16="http://schemas.microsoft.com/office/drawing/2014/main" id="{393BE641-E4FC-6344-B1E0-B7D6595FF8E2}"/>
              </a:ext>
            </a:extLst>
          </p:cNvPr>
          <p:cNvSpPr txBox="1"/>
          <p:nvPr/>
        </p:nvSpPr>
        <p:spPr>
          <a:xfrm rot="16200000">
            <a:off x="10411062" y="1059341"/>
            <a:ext cx="1035143" cy="230832"/>
          </a:xfrm>
          <a:prstGeom prst="rect">
            <a:avLst/>
          </a:prstGeom>
          <a:noFill/>
        </p:spPr>
        <p:txBody>
          <a:bodyPr wrap="square" rtlCol="0">
            <a:spAutoFit/>
          </a:bodyPr>
          <a:lstStyle/>
          <a:p>
            <a:r>
              <a:rPr lang="en-US" sz="900" dirty="0"/>
              <a:t>From other blocks</a:t>
            </a:r>
          </a:p>
        </p:txBody>
      </p:sp>
      <p:cxnSp>
        <p:nvCxnSpPr>
          <p:cNvPr id="32" name="Straight Arrow Connector 31">
            <a:extLst>
              <a:ext uri="{FF2B5EF4-FFF2-40B4-BE49-F238E27FC236}">
                <a16:creationId xmlns:a16="http://schemas.microsoft.com/office/drawing/2014/main" id="{7FD773CF-6991-B443-BF1E-F5CAEE21DB7B}"/>
              </a:ext>
            </a:extLst>
          </p:cNvPr>
          <p:cNvCxnSpPr>
            <a:cxnSpLocks/>
          </p:cNvCxnSpPr>
          <p:nvPr/>
        </p:nvCxnSpPr>
        <p:spPr>
          <a:xfrm flipH="1">
            <a:off x="2833256" y="5912932"/>
            <a:ext cx="1882140" cy="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D65797A3-9271-1C43-8FF2-E102B760FD89}"/>
              </a:ext>
            </a:extLst>
          </p:cNvPr>
          <p:cNvCxnSpPr>
            <a:cxnSpLocks/>
          </p:cNvCxnSpPr>
          <p:nvPr/>
        </p:nvCxnSpPr>
        <p:spPr>
          <a:xfrm flipH="1" flipV="1">
            <a:off x="4045486" y="3463275"/>
            <a:ext cx="310609" cy="4075"/>
          </a:xfrm>
          <a:prstGeom prst="straightConnector1">
            <a:avLst/>
          </a:prstGeom>
          <a:ln w="38100">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08" name="TextBox 107">
            <a:extLst>
              <a:ext uri="{FF2B5EF4-FFF2-40B4-BE49-F238E27FC236}">
                <a16:creationId xmlns:a16="http://schemas.microsoft.com/office/drawing/2014/main" id="{44D7C02A-1108-6245-B3A1-ECEA766F8E6C}"/>
              </a:ext>
            </a:extLst>
          </p:cNvPr>
          <p:cNvSpPr txBox="1"/>
          <p:nvPr/>
        </p:nvSpPr>
        <p:spPr>
          <a:xfrm>
            <a:off x="6896449" y="4112561"/>
            <a:ext cx="2133918" cy="507831"/>
          </a:xfrm>
          <a:prstGeom prst="rect">
            <a:avLst/>
          </a:prstGeom>
          <a:noFill/>
        </p:spPr>
        <p:txBody>
          <a:bodyPr wrap="none" rtlCol="0">
            <a:spAutoFit/>
          </a:bodyPr>
          <a:lstStyle/>
          <a:p>
            <a:r>
              <a:rPr lang="en-US" sz="900" dirty="0"/>
              <a:t>To &amp; from other Transfer Relays Coils and</a:t>
            </a:r>
          </a:p>
          <a:p>
            <a:pPr algn="ctr"/>
            <a:r>
              <a:rPr lang="en-US" sz="900" dirty="0"/>
              <a:t> Detector Mother board</a:t>
            </a:r>
          </a:p>
          <a:p>
            <a:endParaRPr lang="en-US" sz="900" dirty="0"/>
          </a:p>
        </p:txBody>
      </p:sp>
      <p:sp>
        <p:nvSpPr>
          <p:cNvPr id="128" name="TextBox 127">
            <a:extLst>
              <a:ext uri="{FF2B5EF4-FFF2-40B4-BE49-F238E27FC236}">
                <a16:creationId xmlns:a16="http://schemas.microsoft.com/office/drawing/2014/main" id="{A623F0D9-C94E-5D42-8000-458B24853AE5}"/>
              </a:ext>
            </a:extLst>
          </p:cNvPr>
          <p:cNvSpPr txBox="1"/>
          <p:nvPr/>
        </p:nvSpPr>
        <p:spPr>
          <a:xfrm>
            <a:off x="7029634" y="5178576"/>
            <a:ext cx="2794493" cy="923330"/>
          </a:xfrm>
          <a:prstGeom prst="rect">
            <a:avLst/>
          </a:prstGeom>
          <a:noFill/>
          <a:ln w="38100">
            <a:solidFill>
              <a:schemeClr val="tx1"/>
            </a:solidFill>
          </a:ln>
        </p:spPr>
        <p:txBody>
          <a:bodyPr wrap="square" rtlCol="0">
            <a:spAutoFit/>
          </a:bodyPr>
          <a:lstStyle/>
          <a:p>
            <a:pPr algn="ctr"/>
            <a:r>
              <a:rPr lang="en-US" b="1" dirty="0"/>
              <a:t>NOTE</a:t>
            </a:r>
          </a:p>
          <a:p>
            <a:pPr algn="ctr"/>
            <a:r>
              <a:rPr lang="en-US" sz="1200" dirty="0"/>
              <a:t>Circuit </a:t>
            </a:r>
            <a:r>
              <a:rPr lang="en-US" sz="1200" dirty="0" err="1"/>
              <a:t>BreakerLocation</a:t>
            </a:r>
            <a:r>
              <a:rPr lang="en-US" sz="1200" dirty="0"/>
              <a:t> Can be</a:t>
            </a:r>
          </a:p>
          <a:p>
            <a:pPr algn="ctr"/>
            <a:r>
              <a:rPr lang="en-US" sz="1200" dirty="0"/>
              <a:t>On the common or Power side of the DCC, depending on BRAND</a:t>
            </a:r>
          </a:p>
        </p:txBody>
      </p:sp>
      <p:cxnSp>
        <p:nvCxnSpPr>
          <p:cNvPr id="132" name="Straight Arrow Connector 131">
            <a:extLst>
              <a:ext uri="{FF2B5EF4-FFF2-40B4-BE49-F238E27FC236}">
                <a16:creationId xmlns:a16="http://schemas.microsoft.com/office/drawing/2014/main" id="{E439517B-21E7-6748-9AF7-85F34CD448B1}"/>
              </a:ext>
            </a:extLst>
          </p:cNvPr>
          <p:cNvCxnSpPr>
            <a:cxnSpLocks/>
            <a:stCxn id="128" idx="1"/>
            <a:endCxn id="69" idx="3"/>
          </p:cNvCxnSpPr>
          <p:nvPr/>
        </p:nvCxnSpPr>
        <p:spPr>
          <a:xfrm flipH="1" flipV="1">
            <a:off x="6493033" y="5639824"/>
            <a:ext cx="536601" cy="417"/>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Elbow Connector 17">
            <a:extLst>
              <a:ext uri="{FF2B5EF4-FFF2-40B4-BE49-F238E27FC236}">
                <a16:creationId xmlns:a16="http://schemas.microsoft.com/office/drawing/2014/main" id="{C2A54211-3BF4-2E49-9397-F6472CB7DC74}"/>
              </a:ext>
            </a:extLst>
          </p:cNvPr>
          <p:cNvCxnSpPr>
            <a:cxnSpLocks/>
          </p:cNvCxnSpPr>
          <p:nvPr/>
        </p:nvCxnSpPr>
        <p:spPr>
          <a:xfrm>
            <a:off x="1587500" y="5693929"/>
            <a:ext cx="401754" cy="301913"/>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C8EFE0AD-C6A4-EC4D-8F90-0DD6CD5F51A9}"/>
              </a:ext>
            </a:extLst>
          </p:cNvPr>
          <p:cNvSpPr txBox="1"/>
          <p:nvPr/>
        </p:nvSpPr>
        <p:spPr>
          <a:xfrm>
            <a:off x="682104" y="6108013"/>
            <a:ext cx="963469" cy="646331"/>
          </a:xfrm>
          <a:prstGeom prst="rect">
            <a:avLst/>
          </a:prstGeom>
          <a:solidFill>
            <a:srgbClr val="00B0F0"/>
          </a:solidFill>
          <a:ln>
            <a:solidFill>
              <a:schemeClr val="tx1"/>
            </a:solidFill>
          </a:ln>
        </p:spPr>
        <p:txBody>
          <a:bodyPr wrap="none" rtlCol="0">
            <a:spAutoFit/>
          </a:bodyPr>
          <a:lstStyle/>
          <a:p>
            <a:pPr algn="ctr"/>
            <a:r>
              <a:rPr lang="en-US" dirty="0"/>
              <a:t>DCC </a:t>
            </a:r>
          </a:p>
          <a:p>
            <a:pPr algn="ctr"/>
            <a:r>
              <a:rPr lang="en-US" dirty="0"/>
              <a:t> Booster</a:t>
            </a:r>
          </a:p>
        </p:txBody>
      </p:sp>
      <p:sp>
        <p:nvSpPr>
          <p:cNvPr id="95" name="Rectangle 94">
            <a:extLst>
              <a:ext uri="{FF2B5EF4-FFF2-40B4-BE49-F238E27FC236}">
                <a16:creationId xmlns:a16="http://schemas.microsoft.com/office/drawing/2014/main" id="{E2B98EB2-4EC9-0E4A-87CA-71A4D2606825}"/>
              </a:ext>
            </a:extLst>
          </p:cNvPr>
          <p:cNvSpPr/>
          <p:nvPr/>
        </p:nvSpPr>
        <p:spPr>
          <a:xfrm>
            <a:off x="9334500" y="1605993"/>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8" name="Straight Connector 97">
            <a:extLst>
              <a:ext uri="{FF2B5EF4-FFF2-40B4-BE49-F238E27FC236}">
                <a16:creationId xmlns:a16="http://schemas.microsoft.com/office/drawing/2014/main" id="{E7DF977F-9ACB-AE48-AC88-07E0AC3A40D3}"/>
              </a:ext>
            </a:extLst>
          </p:cNvPr>
          <p:cNvCxnSpPr>
            <a:cxnSpLocks/>
          </p:cNvCxnSpPr>
          <p:nvPr/>
        </p:nvCxnSpPr>
        <p:spPr>
          <a:xfrm>
            <a:off x="4023407" y="3217601"/>
            <a:ext cx="1897286" cy="1003"/>
          </a:xfrm>
          <a:prstGeom prst="line">
            <a:avLst/>
          </a:prstGeom>
          <a:ln w="38100">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3BD746E6-28F1-BC4C-B50E-EA3316225D04}"/>
              </a:ext>
            </a:extLst>
          </p:cNvPr>
          <p:cNvCxnSpPr>
            <a:cxnSpLocks/>
          </p:cNvCxnSpPr>
          <p:nvPr/>
        </p:nvCxnSpPr>
        <p:spPr>
          <a:xfrm flipV="1">
            <a:off x="7962784" y="1713594"/>
            <a:ext cx="158003" cy="315210"/>
          </a:xfrm>
          <a:prstGeom prst="line">
            <a:avLst/>
          </a:prstGeom>
          <a:ln w="38100">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94D8B4CA-42F8-3C48-8EA8-D26B70DEF902}"/>
              </a:ext>
            </a:extLst>
          </p:cNvPr>
          <p:cNvCxnSpPr>
            <a:cxnSpLocks/>
          </p:cNvCxnSpPr>
          <p:nvPr/>
        </p:nvCxnSpPr>
        <p:spPr>
          <a:xfrm flipV="1">
            <a:off x="4098402" y="3250522"/>
            <a:ext cx="25471" cy="268498"/>
          </a:xfrm>
          <a:prstGeom prst="line">
            <a:avLst/>
          </a:prstGeom>
          <a:ln w="38100">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84" name="Elbow Connector 83">
            <a:extLst>
              <a:ext uri="{FF2B5EF4-FFF2-40B4-BE49-F238E27FC236}">
                <a16:creationId xmlns:a16="http://schemas.microsoft.com/office/drawing/2014/main" id="{90BAFE8C-8A25-5D42-9EDC-B5494AE7D5C4}"/>
              </a:ext>
            </a:extLst>
          </p:cNvPr>
          <p:cNvCxnSpPr>
            <a:cxnSpLocks/>
          </p:cNvCxnSpPr>
          <p:nvPr/>
        </p:nvCxnSpPr>
        <p:spPr>
          <a:xfrm>
            <a:off x="3704216" y="3605591"/>
            <a:ext cx="697071" cy="187635"/>
          </a:xfrm>
          <a:prstGeom prst="bentConnector3">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D7B96090-1AEA-B24E-95E3-C9BDE2AD47F2}"/>
              </a:ext>
            </a:extLst>
          </p:cNvPr>
          <p:cNvCxnSpPr>
            <a:cxnSpLocks/>
          </p:cNvCxnSpPr>
          <p:nvPr/>
        </p:nvCxnSpPr>
        <p:spPr>
          <a:xfrm>
            <a:off x="7197512" y="1009337"/>
            <a:ext cx="3626391" cy="1244467"/>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C327D993-AFCF-4A4B-A157-DF7C2B7A86A7}"/>
              </a:ext>
            </a:extLst>
          </p:cNvPr>
          <p:cNvCxnSpPr>
            <a:cxnSpLocks/>
          </p:cNvCxnSpPr>
          <p:nvPr/>
        </p:nvCxnSpPr>
        <p:spPr>
          <a:xfrm>
            <a:off x="7182674" y="1394793"/>
            <a:ext cx="3775010" cy="1283932"/>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15" name="Rectangle 114">
            <a:extLst>
              <a:ext uri="{FF2B5EF4-FFF2-40B4-BE49-F238E27FC236}">
                <a16:creationId xmlns:a16="http://schemas.microsoft.com/office/drawing/2014/main" id="{55DDBD8A-6CB8-6C4B-8C03-481EEF66CC66}"/>
              </a:ext>
            </a:extLst>
          </p:cNvPr>
          <p:cNvSpPr/>
          <p:nvPr/>
        </p:nvSpPr>
        <p:spPr>
          <a:xfrm flipH="1">
            <a:off x="6575401" y="1117655"/>
            <a:ext cx="111518" cy="6175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Rectangle 136">
            <a:extLst>
              <a:ext uri="{FF2B5EF4-FFF2-40B4-BE49-F238E27FC236}">
                <a16:creationId xmlns:a16="http://schemas.microsoft.com/office/drawing/2014/main" id="{25FE33A5-D817-1842-9690-95C11C7AE372}"/>
              </a:ext>
            </a:extLst>
          </p:cNvPr>
          <p:cNvSpPr/>
          <p:nvPr/>
        </p:nvSpPr>
        <p:spPr>
          <a:xfrm>
            <a:off x="9711845" y="758873"/>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Rectangle 137">
            <a:extLst>
              <a:ext uri="{FF2B5EF4-FFF2-40B4-BE49-F238E27FC236}">
                <a16:creationId xmlns:a16="http://schemas.microsoft.com/office/drawing/2014/main" id="{1C779B30-FE8F-574B-8E58-CFC1E6FFE746}"/>
              </a:ext>
            </a:extLst>
          </p:cNvPr>
          <p:cNvSpPr/>
          <p:nvPr/>
        </p:nvSpPr>
        <p:spPr>
          <a:xfrm>
            <a:off x="10109620" y="758873"/>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Rectangle 139">
            <a:extLst>
              <a:ext uri="{FF2B5EF4-FFF2-40B4-BE49-F238E27FC236}">
                <a16:creationId xmlns:a16="http://schemas.microsoft.com/office/drawing/2014/main" id="{F4785D2A-27BE-994D-A3C2-45FA7D53B6ED}"/>
              </a:ext>
            </a:extLst>
          </p:cNvPr>
          <p:cNvSpPr/>
          <p:nvPr/>
        </p:nvSpPr>
        <p:spPr>
          <a:xfrm>
            <a:off x="9932671" y="788502"/>
            <a:ext cx="101600" cy="825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Rectangle 141">
            <a:extLst>
              <a:ext uri="{FF2B5EF4-FFF2-40B4-BE49-F238E27FC236}">
                <a16:creationId xmlns:a16="http://schemas.microsoft.com/office/drawing/2014/main" id="{E7B5D1C0-B026-A34D-A2B9-3DF8F6D4AC2C}"/>
              </a:ext>
            </a:extLst>
          </p:cNvPr>
          <p:cNvSpPr/>
          <p:nvPr/>
        </p:nvSpPr>
        <p:spPr>
          <a:xfrm rot="456114">
            <a:off x="9719811" y="1679452"/>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Rectangle 142">
            <a:extLst>
              <a:ext uri="{FF2B5EF4-FFF2-40B4-BE49-F238E27FC236}">
                <a16:creationId xmlns:a16="http://schemas.microsoft.com/office/drawing/2014/main" id="{87AE42AE-5B6B-C34D-9B35-63F0A6AAA193}"/>
              </a:ext>
            </a:extLst>
          </p:cNvPr>
          <p:cNvSpPr/>
          <p:nvPr/>
        </p:nvSpPr>
        <p:spPr>
          <a:xfrm rot="1180643">
            <a:off x="10293948" y="1903998"/>
            <a:ext cx="78678" cy="897575"/>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ectangle 145">
            <a:extLst>
              <a:ext uri="{FF2B5EF4-FFF2-40B4-BE49-F238E27FC236}">
                <a16:creationId xmlns:a16="http://schemas.microsoft.com/office/drawing/2014/main" id="{79CAC289-0351-274C-81BC-79B59550B540}"/>
              </a:ext>
            </a:extLst>
          </p:cNvPr>
          <p:cNvSpPr/>
          <p:nvPr/>
        </p:nvSpPr>
        <p:spPr>
          <a:xfrm>
            <a:off x="1001226" y="739823"/>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Rectangle 146">
            <a:extLst>
              <a:ext uri="{FF2B5EF4-FFF2-40B4-BE49-F238E27FC236}">
                <a16:creationId xmlns:a16="http://schemas.microsoft.com/office/drawing/2014/main" id="{899D09BF-9C04-A94F-92F8-60CFFB86953B}"/>
              </a:ext>
            </a:extLst>
          </p:cNvPr>
          <p:cNvSpPr/>
          <p:nvPr/>
        </p:nvSpPr>
        <p:spPr>
          <a:xfrm rot="1101128">
            <a:off x="10054946" y="1830795"/>
            <a:ext cx="101600" cy="825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Rectangle 147">
            <a:extLst>
              <a:ext uri="{FF2B5EF4-FFF2-40B4-BE49-F238E27FC236}">
                <a16:creationId xmlns:a16="http://schemas.microsoft.com/office/drawing/2014/main" id="{880A379A-EFFE-6E4E-A519-363A88F62B04}"/>
              </a:ext>
            </a:extLst>
          </p:cNvPr>
          <p:cNvSpPr/>
          <p:nvPr/>
        </p:nvSpPr>
        <p:spPr>
          <a:xfrm>
            <a:off x="10507395" y="787183"/>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 name="Straight Connector 85">
            <a:extLst>
              <a:ext uri="{FF2B5EF4-FFF2-40B4-BE49-F238E27FC236}">
                <a16:creationId xmlns:a16="http://schemas.microsoft.com/office/drawing/2014/main" id="{6EC1BCC2-B943-1C4B-9542-47E16C8001C3}"/>
              </a:ext>
            </a:extLst>
          </p:cNvPr>
          <p:cNvCxnSpPr>
            <a:cxnSpLocks/>
          </p:cNvCxnSpPr>
          <p:nvPr/>
        </p:nvCxnSpPr>
        <p:spPr>
          <a:xfrm flipH="1">
            <a:off x="9112708" y="3161496"/>
            <a:ext cx="1767833" cy="0"/>
          </a:xfrm>
          <a:prstGeom prst="line">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443B480A-A906-B34F-8140-A6BC150D951F}"/>
              </a:ext>
            </a:extLst>
          </p:cNvPr>
          <p:cNvCxnSpPr>
            <a:cxnSpLocks/>
          </p:cNvCxnSpPr>
          <p:nvPr/>
        </p:nvCxnSpPr>
        <p:spPr>
          <a:xfrm>
            <a:off x="11318720" y="747183"/>
            <a:ext cx="30510" cy="5501023"/>
          </a:xfrm>
          <a:prstGeom prst="line">
            <a:avLst/>
          </a:prstGeom>
          <a:ln w="3810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7" name="Straight Connector 96">
            <a:extLst>
              <a:ext uri="{FF2B5EF4-FFF2-40B4-BE49-F238E27FC236}">
                <a16:creationId xmlns:a16="http://schemas.microsoft.com/office/drawing/2014/main" id="{FB4B68E9-DD38-274A-A91B-9EEBEF6A5639}"/>
              </a:ext>
            </a:extLst>
          </p:cNvPr>
          <p:cNvCxnSpPr>
            <a:cxnSpLocks/>
          </p:cNvCxnSpPr>
          <p:nvPr/>
        </p:nvCxnSpPr>
        <p:spPr>
          <a:xfrm>
            <a:off x="389548" y="987300"/>
            <a:ext cx="1901400" cy="19361"/>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B87BC6AD-6B10-574B-813F-1DA32D7F01E9}"/>
              </a:ext>
            </a:extLst>
          </p:cNvPr>
          <p:cNvCxnSpPr>
            <a:cxnSpLocks/>
          </p:cNvCxnSpPr>
          <p:nvPr/>
        </p:nvCxnSpPr>
        <p:spPr>
          <a:xfrm>
            <a:off x="461794" y="1358379"/>
            <a:ext cx="1901400" cy="19361"/>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04" name="Rectangle 103">
            <a:extLst>
              <a:ext uri="{FF2B5EF4-FFF2-40B4-BE49-F238E27FC236}">
                <a16:creationId xmlns:a16="http://schemas.microsoft.com/office/drawing/2014/main" id="{140F8A8A-EAD5-5A4C-9992-AA693852DBC6}"/>
              </a:ext>
            </a:extLst>
          </p:cNvPr>
          <p:cNvSpPr/>
          <p:nvPr/>
        </p:nvSpPr>
        <p:spPr>
          <a:xfrm>
            <a:off x="1359723" y="769205"/>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a:extLst>
              <a:ext uri="{FF2B5EF4-FFF2-40B4-BE49-F238E27FC236}">
                <a16:creationId xmlns:a16="http://schemas.microsoft.com/office/drawing/2014/main" id="{CC137A97-27DB-7E44-BB66-036AB914E587}"/>
              </a:ext>
            </a:extLst>
          </p:cNvPr>
          <p:cNvSpPr/>
          <p:nvPr/>
        </p:nvSpPr>
        <p:spPr>
          <a:xfrm>
            <a:off x="1688241" y="758873"/>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Rectangle 106">
            <a:extLst>
              <a:ext uri="{FF2B5EF4-FFF2-40B4-BE49-F238E27FC236}">
                <a16:creationId xmlns:a16="http://schemas.microsoft.com/office/drawing/2014/main" id="{56BA688B-FE0F-604D-9862-A6ABE429EACC}"/>
              </a:ext>
            </a:extLst>
          </p:cNvPr>
          <p:cNvSpPr/>
          <p:nvPr/>
        </p:nvSpPr>
        <p:spPr>
          <a:xfrm>
            <a:off x="2073388" y="747183"/>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a:extLst>
              <a:ext uri="{FF2B5EF4-FFF2-40B4-BE49-F238E27FC236}">
                <a16:creationId xmlns:a16="http://schemas.microsoft.com/office/drawing/2014/main" id="{4B9072C1-C83A-2446-A59A-1160A99E2605}"/>
              </a:ext>
            </a:extLst>
          </p:cNvPr>
          <p:cNvSpPr/>
          <p:nvPr/>
        </p:nvSpPr>
        <p:spPr>
          <a:xfrm>
            <a:off x="621372" y="780692"/>
            <a:ext cx="101600" cy="8255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0" name="Straight Connector 109">
            <a:extLst>
              <a:ext uri="{FF2B5EF4-FFF2-40B4-BE49-F238E27FC236}">
                <a16:creationId xmlns:a16="http://schemas.microsoft.com/office/drawing/2014/main" id="{0753F22F-6F72-C146-A04A-875D0F86A4C4}"/>
              </a:ext>
            </a:extLst>
          </p:cNvPr>
          <p:cNvCxnSpPr>
            <a:cxnSpLocks/>
          </p:cNvCxnSpPr>
          <p:nvPr/>
        </p:nvCxnSpPr>
        <p:spPr>
          <a:xfrm flipV="1">
            <a:off x="6192481" y="1006662"/>
            <a:ext cx="1808536" cy="920717"/>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FF595B8E-BB96-FF4F-A7BC-0EAB5C4D9F89}"/>
              </a:ext>
            </a:extLst>
          </p:cNvPr>
          <p:cNvCxnSpPr>
            <a:cxnSpLocks/>
          </p:cNvCxnSpPr>
          <p:nvPr/>
        </p:nvCxnSpPr>
        <p:spPr>
          <a:xfrm flipH="1" flipV="1">
            <a:off x="2373150" y="598538"/>
            <a:ext cx="58591" cy="1136678"/>
          </a:xfrm>
          <a:prstGeom prst="line">
            <a:avLst/>
          </a:prstGeom>
          <a:ln w="28575">
            <a:solidFill>
              <a:srgbClr val="FF0000"/>
            </a:solidFill>
            <a:prstDash val="dash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0388FC54-7F36-FF48-A2EF-1D410B44AC57}"/>
              </a:ext>
            </a:extLst>
          </p:cNvPr>
          <p:cNvCxnSpPr>
            <a:cxnSpLocks/>
          </p:cNvCxnSpPr>
          <p:nvPr/>
        </p:nvCxnSpPr>
        <p:spPr>
          <a:xfrm flipH="1" flipV="1">
            <a:off x="9938034" y="477876"/>
            <a:ext cx="58591" cy="1136678"/>
          </a:xfrm>
          <a:prstGeom prst="line">
            <a:avLst/>
          </a:prstGeom>
          <a:ln w="28575">
            <a:solidFill>
              <a:srgbClr val="FF0000"/>
            </a:solidFill>
            <a:prstDash val="dash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B42E7710-FE11-EE4C-B4C7-B1E40717831F}"/>
              </a:ext>
            </a:extLst>
          </p:cNvPr>
          <p:cNvCxnSpPr>
            <a:cxnSpLocks/>
          </p:cNvCxnSpPr>
          <p:nvPr/>
        </p:nvCxnSpPr>
        <p:spPr>
          <a:xfrm flipV="1">
            <a:off x="10001568" y="1779453"/>
            <a:ext cx="232582" cy="673809"/>
          </a:xfrm>
          <a:prstGeom prst="line">
            <a:avLst/>
          </a:prstGeom>
          <a:ln w="28575">
            <a:solidFill>
              <a:srgbClr val="FF0000"/>
            </a:solidFill>
            <a:prstDash val="dash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082D2D87-073E-3F4E-8F0A-43C1D5BC3994}"/>
              </a:ext>
            </a:extLst>
          </p:cNvPr>
          <p:cNvCxnSpPr>
            <a:cxnSpLocks/>
          </p:cNvCxnSpPr>
          <p:nvPr/>
        </p:nvCxnSpPr>
        <p:spPr>
          <a:xfrm flipH="1">
            <a:off x="2454152" y="5719508"/>
            <a:ext cx="2159644" cy="0"/>
          </a:xfrm>
          <a:prstGeom prst="line">
            <a:avLst/>
          </a:prstGeom>
          <a:ln w="635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23" name="TextBox 122">
            <a:extLst>
              <a:ext uri="{FF2B5EF4-FFF2-40B4-BE49-F238E27FC236}">
                <a16:creationId xmlns:a16="http://schemas.microsoft.com/office/drawing/2014/main" id="{E699FB99-A0CE-ED4E-B63A-68DB69467AC7}"/>
              </a:ext>
            </a:extLst>
          </p:cNvPr>
          <p:cNvSpPr txBox="1"/>
          <p:nvPr/>
        </p:nvSpPr>
        <p:spPr>
          <a:xfrm>
            <a:off x="2042829" y="5225972"/>
            <a:ext cx="807575" cy="830997"/>
          </a:xfrm>
          <a:prstGeom prst="rect">
            <a:avLst/>
          </a:prstGeom>
          <a:solidFill>
            <a:schemeClr val="accent1">
              <a:lumMod val="60000"/>
              <a:lumOff val="40000"/>
            </a:schemeClr>
          </a:solidFill>
          <a:ln>
            <a:solidFill>
              <a:schemeClr val="tx1"/>
            </a:solidFill>
          </a:ln>
        </p:spPr>
        <p:txBody>
          <a:bodyPr wrap="square" rtlCol="0">
            <a:spAutoFit/>
          </a:bodyPr>
          <a:lstStyle/>
          <a:p>
            <a:pPr algn="ctr"/>
            <a:r>
              <a:rPr lang="en-US" sz="1200" dirty="0"/>
              <a:t>DCC</a:t>
            </a:r>
            <a:r>
              <a:rPr lang="en-US" dirty="0"/>
              <a:t> SPDT</a:t>
            </a:r>
          </a:p>
          <a:p>
            <a:pPr algn="ctr"/>
            <a:r>
              <a:rPr lang="en-US" sz="1200" dirty="0"/>
              <a:t>DC</a:t>
            </a:r>
          </a:p>
        </p:txBody>
      </p:sp>
      <p:sp>
        <p:nvSpPr>
          <p:cNvPr id="158" name="TextBox 157">
            <a:extLst>
              <a:ext uri="{FF2B5EF4-FFF2-40B4-BE49-F238E27FC236}">
                <a16:creationId xmlns:a16="http://schemas.microsoft.com/office/drawing/2014/main" id="{A172A24E-F4A2-964F-A919-75049D068A42}"/>
              </a:ext>
            </a:extLst>
          </p:cNvPr>
          <p:cNvSpPr txBox="1"/>
          <p:nvPr/>
        </p:nvSpPr>
        <p:spPr>
          <a:xfrm>
            <a:off x="10522461" y="2087589"/>
            <a:ext cx="1583614" cy="923330"/>
          </a:xfrm>
          <a:prstGeom prst="rect">
            <a:avLst/>
          </a:prstGeom>
          <a:solidFill>
            <a:srgbClr val="92D050"/>
          </a:solidFill>
          <a:ln>
            <a:solidFill>
              <a:schemeClr val="tx1"/>
            </a:solidFill>
          </a:ln>
        </p:spPr>
        <p:txBody>
          <a:bodyPr wrap="square" rtlCol="0">
            <a:spAutoFit/>
          </a:bodyPr>
          <a:lstStyle/>
          <a:p>
            <a:pPr algn="ctr"/>
            <a:r>
              <a:rPr lang="en-US" dirty="0"/>
              <a:t>DC – DCC Power Transfer Relay DPDT</a:t>
            </a:r>
          </a:p>
        </p:txBody>
      </p:sp>
      <p:cxnSp>
        <p:nvCxnSpPr>
          <p:cNvPr id="40" name="Straight Arrow Connector 39">
            <a:extLst>
              <a:ext uri="{FF2B5EF4-FFF2-40B4-BE49-F238E27FC236}">
                <a16:creationId xmlns:a16="http://schemas.microsoft.com/office/drawing/2014/main" id="{877C4CC0-FD57-9246-8C64-E093406F82E4}"/>
              </a:ext>
            </a:extLst>
          </p:cNvPr>
          <p:cNvCxnSpPr>
            <a:cxnSpLocks/>
          </p:cNvCxnSpPr>
          <p:nvPr/>
        </p:nvCxnSpPr>
        <p:spPr>
          <a:xfrm flipV="1">
            <a:off x="4664596" y="4885196"/>
            <a:ext cx="671749" cy="1046473"/>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4" name="Straight Arrow Connector 123">
            <a:extLst>
              <a:ext uri="{FF2B5EF4-FFF2-40B4-BE49-F238E27FC236}">
                <a16:creationId xmlns:a16="http://schemas.microsoft.com/office/drawing/2014/main" id="{12099A39-5CFD-D240-8C70-20333704DE51}"/>
              </a:ext>
            </a:extLst>
          </p:cNvPr>
          <p:cNvCxnSpPr>
            <a:cxnSpLocks/>
          </p:cNvCxnSpPr>
          <p:nvPr/>
        </p:nvCxnSpPr>
        <p:spPr>
          <a:xfrm flipV="1">
            <a:off x="4519960" y="4735497"/>
            <a:ext cx="626894" cy="96807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81CF3C2B-F8F1-C748-A00A-343900B6556E}"/>
              </a:ext>
            </a:extLst>
          </p:cNvPr>
          <p:cNvCxnSpPr>
            <a:cxnSpLocks/>
          </p:cNvCxnSpPr>
          <p:nvPr/>
        </p:nvCxnSpPr>
        <p:spPr>
          <a:xfrm flipH="1">
            <a:off x="1645573" y="6248206"/>
            <a:ext cx="10155748" cy="45412"/>
          </a:xfrm>
          <a:prstGeom prst="line">
            <a:avLst/>
          </a:prstGeom>
          <a:ln w="38100">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id="{CBEFCFF5-9B53-084A-B7FC-BC043C9D6EC6}"/>
              </a:ext>
            </a:extLst>
          </p:cNvPr>
          <p:cNvCxnSpPr>
            <a:cxnSpLocks/>
          </p:cNvCxnSpPr>
          <p:nvPr/>
        </p:nvCxnSpPr>
        <p:spPr>
          <a:xfrm flipH="1">
            <a:off x="5243755" y="4945567"/>
            <a:ext cx="6560030" cy="35972"/>
          </a:xfrm>
          <a:prstGeom prst="line">
            <a:avLst/>
          </a:prstGeom>
          <a:ln w="28575">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49" name="TextBox 148">
            <a:extLst>
              <a:ext uri="{FF2B5EF4-FFF2-40B4-BE49-F238E27FC236}">
                <a16:creationId xmlns:a16="http://schemas.microsoft.com/office/drawing/2014/main" id="{4E106409-3494-5442-8E3B-023D2FEB7142}"/>
              </a:ext>
            </a:extLst>
          </p:cNvPr>
          <p:cNvSpPr txBox="1"/>
          <p:nvPr/>
        </p:nvSpPr>
        <p:spPr>
          <a:xfrm>
            <a:off x="9312504" y="3279564"/>
            <a:ext cx="1662161" cy="1200329"/>
          </a:xfrm>
          <a:prstGeom prst="rect">
            <a:avLst/>
          </a:prstGeom>
          <a:solidFill>
            <a:srgbClr val="FFFF00"/>
          </a:solidFill>
          <a:ln>
            <a:solidFill>
              <a:schemeClr val="tx1"/>
            </a:solidFill>
          </a:ln>
        </p:spPr>
        <p:txBody>
          <a:bodyPr wrap="square" rtlCol="0">
            <a:spAutoFit/>
          </a:bodyPr>
          <a:lstStyle/>
          <a:p>
            <a:pPr algn="ctr"/>
            <a:r>
              <a:rPr lang="en-US" dirty="0"/>
              <a:t>Chubb Detector Mother board and 12 detectors</a:t>
            </a:r>
          </a:p>
        </p:txBody>
      </p:sp>
      <p:cxnSp>
        <p:nvCxnSpPr>
          <p:cNvPr id="150" name="Straight Connector 149">
            <a:extLst>
              <a:ext uri="{FF2B5EF4-FFF2-40B4-BE49-F238E27FC236}">
                <a16:creationId xmlns:a16="http://schemas.microsoft.com/office/drawing/2014/main" id="{54CA9421-436A-6E4A-BB1A-E2B63220F541}"/>
              </a:ext>
            </a:extLst>
          </p:cNvPr>
          <p:cNvCxnSpPr>
            <a:cxnSpLocks/>
          </p:cNvCxnSpPr>
          <p:nvPr/>
        </p:nvCxnSpPr>
        <p:spPr>
          <a:xfrm flipH="1">
            <a:off x="10526028" y="4600733"/>
            <a:ext cx="32167" cy="133211"/>
          </a:xfrm>
          <a:prstGeom prst="line">
            <a:avLst/>
          </a:prstGeom>
          <a:ln w="190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6C660AB7-4C05-1F44-820F-78D652F0D9B2}"/>
              </a:ext>
            </a:extLst>
          </p:cNvPr>
          <p:cNvCxnSpPr>
            <a:cxnSpLocks/>
          </p:cNvCxnSpPr>
          <p:nvPr/>
        </p:nvCxnSpPr>
        <p:spPr>
          <a:xfrm flipV="1">
            <a:off x="10852968" y="4600733"/>
            <a:ext cx="0" cy="284464"/>
          </a:xfrm>
          <a:prstGeom prst="line">
            <a:avLst/>
          </a:prstGeom>
          <a:ln w="1905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7F42314E-32FC-4D47-8390-C61A7229EA6E}"/>
              </a:ext>
            </a:extLst>
          </p:cNvPr>
          <p:cNvCxnSpPr>
            <a:cxnSpLocks/>
          </p:cNvCxnSpPr>
          <p:nvPr/>
        </p:nvCxnSpPr>
        <p:spPr>
          <a:xfrm flipV="1">
            <a:off x="3369968" y="4305695"/>
            <a:ext cx="997592" cy="1395078"/>
          </a:xfrm>
          <a:prstGeom prst="line">
            <a:avLst/>
          </a:prstGeom>
          <a:ln w="190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346E6249-C3A5-774D-B4C1-7FAF707BB811}"/>
              </a:ext>
            </a:extLst>
          </p:cNvPr>
          <p:cNvCxnSpPr>
            <a:cxnSpLocks/>
          </p:cNvCxnSpPr>
          <p:nvPr/>
        </p:nvCxnSpPr>
        <p:spPr>
          <a:xfrm flipV="1">
            <a:off x="3575880" y="4523671"/>
            <a:ext cx="1025514" cy="1405200"/>
          </a:xfrm>
          <a:prstGeom prst="line">
            <a:avLst/>
          </a:prstGeom>
          <a:ln w="19050">
            <a:solidFill>
              <a:schemeClr val="accent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C6554582-8A0F-A342-ADC4-3601D009AD5F}"/>
              </a:ext>
            </a:extLst>
          </p:cNvPr>
          <p:cNvCxnSpPr>
            <a:cxnSpLocks/>
          </p:cNvCxnSpPr>
          <p:nvPr/>
        </p:nvCxnSpPr>
        <p:spPr>
          <a:xfrm flipV="1">
            <a:off x="8988603" y="4478922"/>
            <a:ext cx="705771" cy="520268"/>
          </a:xfrm>
          <a:prstGeom prst="line">
            <a:avLst/>
          </a:prstGeom>
          <a:ln w="19050">
            <a:solidFill>
              <a:schemeClr val="accent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14E90EF3-9D21-4646-A229-1A72A4EA1D20}"/>
              </a:ext>
            </a:extLst>
          </p:cNvPr>
          <p:cNvCxnSpPr>
            <a:cxnSpLocks/>
          </p:cNvCxnSpPr>
          <p:nvPr/>
        </p:nvCxnSpPr>
        <p:spPr>
          <a:xfrm flipV="1">
            <a:off x="8701067" y="4255245"/>
            <a:ext cx="608832" cy="451799"/>
          </a:xfrm>
          <a:prstGeom prst="line">
            <a:avLst/>
          </a:prstGeom>
          <a:ln w="190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75" name="Elbow Connector 174">
            <a:extLst>
              <a:ext uri="{FF2B5EF4-FFF2-40B4-BE49-F238E27FC236}">
                <a16:creationId xmlns:a16="http://schemas.microsoft.com/office/drawing/2014/main" id="{0A80F283-AB4B-FB41-9514-948939C3F036}"/>
              </a:ext>
            </a:extLst>
          </p:cNvPr>
          <p:cNvCxnSpPr>
            <a:cxnSpLocks/>
          </p:cNvCxnSpPr>
          <p:nvPr/>
        </p:nvCxnSpPr>
        <p:spPr>
          <a:xfrm>
            <a:off x="1602690" y="5452683"/>
            <a:ext cx="401754" cy="301913"/>
          </a:xfrm>
          <a:prstGeom prst="bentConnector3">
            <a:avLst>
              <a:gd name="adj1" fmla="val 73779"/>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8" name="TextBox 177">
            <a:extLst>
              <a:ext uri="{FF2B5EF4-FFF2-40B4-BE49-F238E27FC236}">
                <a16:creationId xmlns:a16="http://schemas.microsoft.com/office/drawing/2014/main" id="{8F42EA86-5C4D-4645-8EAC-5F5BE03070EE}"/>
              </a:ext>
            </a:extLst>
          </p:cNvPr>
          <p:cNvSpPr txBox="1"/>
          <p:nvPr/>
        </p:nvSpPr>
        <p:spPr>
          <a:xfrm>
            <a:off x="2115144" y="4580594"/>
            <a:ext cx="1486045" cy="338554"/>
          </a:xfrm>
          <a:prstGeom prst="rect">
            <a:avLst/>
          </a:prstGeom>
          <a:noFill/>
          <a:ln>
            <a:solidFill>
              <a:schemeClr val="tx1"/>
            </a:solidFill>
          </a:ln>
        </p:spPr>
        <p:txBody>
          <a:bodyPr wrap="square" rtlCol="0">
            <a:spAutoFit/>
          </a:bodyPr>
          <a:lstStyle/>
          <a:p>
            <a:pPr algn="ctr"/>
            <a:r>
              <a:rPr lang="en-US" sz="1600" b="1" dirty="0"/>
              <a:t>Node # ?</a:t>
            </a:r>
          </a:p>
        </p:txBody>
      </p:sp>
      <p:cxnSp>
        <p:nvCxnSpPr>
          <p:cNvPr id="187" name="Straight Connector 186">
            <a:extLst>
              <a:ext uri="{FF2B5EF4-FFF2-40B4-BE49-F238E27FC236}">
                <a16:creationId xmlns:a16="http://schemas.microsoft.com/office/drawing/2014/main" id="{25655D02-A073-6A44-B587-4DD1872A56A5}"/>
              </a:ext>
            </a:extLst>
          </p:cNvPr>
          <p:cNvCxnSpPr>
            <a:cxnSpLocks/>
          </p:cNvCxnSpPr>
          <p:nvPr/>
        </p:nvCxnSpPr>
        <p:spPr>
          <a:xfrm flipH="1" flipV="1">
            <a:off x="9172772" y="3147089"/>
            <a:ext cx="12016" cy="371026"/>
          </a:xfrm>
          <a:prstGeom prst="line">
            <a:avLst/>
          </a:prstGeom>
          <a:ln w="38100">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0" name="Straight Arrow Connector 189">
            <a:extLst>
              <a:ext uri="{FF2B5EF4-FFF2-40B4-BE49-F238E27FC236}">
                <a16:creationId xmlns:a16="http://schemas.microsoft.com/office/drawing/2014/main" id="{A79BD8AA-1599-B042-A972-09154BA8B44E}"/>
              </a:ext>
            </a:extLst>
          </p:cNvPr>
          <p:cNvCxnSpPr>
            <a:cxnSpLocks/>
            <a:stCxn id="128" idx="3"/>
            <a:endCxn id="119" idx="1"/>
          </p:cNvCxnSpPr>
          <p:nvPr/>
        </p:nvCxnSpPr>
        <p:spPr>
          <a:xfrm flipV="1">
            <a:off x="9824127" y="5630962"/>
            <a:ext cx="578111" cy="927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586DCBE2-5F36-004B-9DB1-1347D29B7A8C}"/>
              </a:ext>
            </a:extLst>
          </p:cNvPr>
          <p:cNvSpPr txBox="1"/>
          <p:nvPr/>
        </p:nvSpPr>
        <p:spPr>
          <a:xfrm>
            <a:off x="2360334" y="2428827"/>
            <a:ext cx="463077" cy="830997"/>
          </a:xfrm>
          <a:prstGeom prst="rect">
            <a:avLst/>
          </a:prstGeom>
          <a:solidFill>
            <a:schemeClr val="accent1">
              <a:lumMod val="60000"/>
              <a:lumOff val="40000"/>
            </a:schemeClr>
          </a:solidFill>
          <a:ln>
            <a:solidFill>
              <a:schemeClr val="tx1"/>
            </a:solidFill>
          </a:ln>
        </p:spPr>
        <p:txBody>
          <a:bodyPr wrap="square" rtlCol="0">
            <a:spAutoFit/>
          </a:bodyPr>
          <a:lstStyle/>
          <a:p>
            <a:pPr algn="ctr"/>
            <a:r>
              <a:rPr lang="en-US" dirty="0"/>
              <a:t>DPDT</a:t>
            </a:r>
          </a:p>
          <a:p>
            <a:r>
              <a:rPr lang="en-US" sz="1200" dirty="0"/>
              <a:t>SW</a:t>
            </a:r>
          </a:p>
        </p:txBody>
      </p:sp>
      <p:cxnSp>
        <p:nvCxnSpPr>
          <p:cNvPr id="139" name="Straight Connector 138">
            <a:extLst>
              <a:ext uri="{FF2B5EF4-FFF2-40B4-BE49-F238E27FC236}">
                <a16:creationId xmlns:a16="http://schemas.microsoft.com/office/drawing/2014/main" id="{81757145-0961-F541-8659-2CE5679F6E81}"/>
              </a:ext>
            </a:extLst>
          </p:cNvPr>
          <p:cNvCxnSpPr>
            <a:cxnSpLocks/>
          </p:cNvCxnSpPr>
          <p:nvPr/>
        </p:nvCxnSpPr>
        <p:spPr>
          <a:xfrm flipH="1" flipV="1">
            <a:off x="5371516" y="1329781"/>
            <a:ext cx="4373" cy="839866"/>
          </a:xfrm>
          <a:prstGeom prst="line">
            <a:avLst/>
          </a:prstGeom>
          <a:ln w="38100">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62" name="Straight Arrow Connector 161">
            <a:extLst>
              <a:ext uri="{FF2B5EF4-FFF2-40B4-BE49-F238E27FC236}">
                <a16:creationId xmlns:a16="http://schemas.microsoft.com/office/drawing/2014/main" id="{F331790C-C7CE-504E-BAC4-B3605192D17F}"/>
              </a:ext>
            </a:extLst>
          </p:cNvPr>
          <p:cNvCxnSpPr>
            <a:cxnSpLocks/>
          </p:cNvCxnSpPr>
          <p:nvPr/>
        </p:nvCxnSpPr>
        <p:spPr>
          <a:xfrm flipH="1" flipV="1">
            <a:off x="9156142" y="3505879"/>
            <a:ext cx="156363" cy="30902"/>
          </a:xfrm>
          <a:prstGeom prst="straightConnector1">
            <a:avLst/>
          </a:prstGeom>
          <a:ln w="38100">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6" name="Straight Connector 175">
            <a:extLst>
              <a:ext uri="{FF2B5EF4-FFF2-40B4-BE49-F238E27FC236}">
                <a16:creationId xmlns:a16="http://schemas.microsoft.com/office/drawing/2014/main" id="{1DF1D035-D2B5-D34F-8E1E-ACEE769C1403}"/>
              </a:ext>
            </a:extLst>
          </p:cNvPr>
          <p:cNvCxnSpPr>
            <a:cxnSpLocks/>
          </p:cNvCxnSpPr>
          <p:nvPr/>
        </p:nvCxnSpPr>
        <p:spPr>
          <a:xfrm flipV="1">
            <a:off x="11314268" y="795409"/>
            <a:ext cx="429706" cy="817274"/>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5500781B-B56F-9C4C-9010-382B1D98BA08}"/>
              </a:ext>
            </a:extLst>
          </p:cNvPr>
          <p:cNvCxnSpPr>
            <a:cxnSpLocks/>
          </p:cNvCxnSpPr>
          <p:nvPr/>
        </p:nvCxnSpPr>
        <p:spPr>
          <a:xfrm>
            <a:off x="10719908" y="4676339"/>
            <a:ext cx="9755" cy="1777376"/>
          </a:xfrm>
          <a:prstGeom prst="line">
            <a:avLst/>
          </a:prstGeom>
          <a:ln w="38100">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88" name="Straight Connector 187">
            <a:extLst>
              <a:ext uri="{FF2B5EF4-FFF2-40B4-BE49-F238E27FC236}">
                <a16:creationId xmlns:a16="http://schemas.microsoft.com/office/drawing/2014/main" id="{4ED63882-8A18-344D-8E85-0C2B8D3EC0F3}"/>
              </a:ext>
            </a:extLst>
          </p:cNvPr>
          <p:cNvCxnSpPr>
            <a:cxnSpLocks/>
          </p:cNvCxnSpPr>
          <p:nvPr/>
        </p:nvCxnSpPr>
        <p:spPr>
          <a:xfrm flipH="1" flipV="1">
            <a:off x="6311587" y="3093095"/>
            <a:ext cx="904366" cy="1640849"/>
          </a:xfrm>
          <a:prstGeom prst="line">
            <a:avLst/>
          </a:prstGeom>
          <a:ln w="190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2" name="Straight Connector 191">
            <a:extLst>
              <a:ext uri="{FF2B5EF4-FFF2-40B4-BE49-F238E27FC236}">
                <a16:creationId xmlns:a16="http://schemas.microsoft.com/office/drawing/2014/main" id="{78B80D38-4F33-FF40-B7D2-6E39DF24F861}"/>
              </a:ext>
            </a:extLst>
          </p:cNvPr>
          <p:cNvCxnSpPr>
            <a:cxnSpLocks/>
          </p:cNvCxnSpPr>
          <p:nvPr/>
        </p:nvCxnSpPr>
        <p:spPr>
          <a:xfrm flipV="1">
            <a:off x="11844047" y="3010920"/>
            <a:ext cx="100300" cy="1696124"/>
          </a:xfrm>
          <a:prstGeom prst="line">
            <a:avLst/>
          </a:prstGeom>
          <a:ln w="1905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4" name="Straight Connector 193">
            <a:extLst>
              <a:ext uri="{FF2B5EF4-FFF2-40B4-BE49-F238E27FC236}">
                <a16:creationId xmlns:a16="http://schemas.microsoft.com/office/drawing/2014/main" id="{BC832224-1E0D-A740-9B3D-A4490C1C14C2}"/>
              </a:ext>
            </a:extLst>
          </p:cNvPr>
          <p:cNvCxnSpPr>
            <a:cxnSpLocks/>
          </p:cNvCxnSpPr>
          <p:nvPr/>
        </p:nvCxnSpPr>
        <p:spPr>
          <a:xfrm flipV="1">
            <a:off x="11617150" y="3045939"/>
            <a:ext cx="184171" cy="1894477"/>
          </a:xfrm>
          <a:prstGeom prst="line">
            <a:avLst/>
          </a:prstGeom>
          <a:ln w="19050">
            <a:solidFill>
              <a:schemeClr val="accent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96" name="Straight Connector 195">
            <a:extLst>
              <a:ext uri="{FF2B5EF4-FFF2-40B4-BE49-F238E27FC236}">
                <a16:creationId xmlns:a16="http://schemas.microsoft.com/office/drawing/2014/main" id="{8DC3455F-776B-E24E-A767-71CE3BEC5155}"/>
              </a:ext>
            </a:extLst>
          </p:cNvPr>
          <p:cNvCxnSpPr>
            <a:cxnSpLocks/>
          </p:cNvCxnSpPr>
          <p:nvPr/>
        </p:nvCxnSpPr>
        <p:spPr>
          <a:xfrm flipH="1" flipV="1">
            <a:off x="6076318" y="3099150"/>
            <a:ext cx="1029830" cy="1864403"/>
          </a:xfrm>
          <a:prstGeom prst="line">
            <a:avLst/>
          </a:prstGeom>
          <a:ln w="19050">
            <a:solidFill>
              <a:schemeClr val="accent1"/>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04" name="Straight Connector 203">
            <a:extLst>
              <a:ext uri="{FF2B5EF4-FFF2-40B4-BE49-F238E27FC236}">
                <a16:creationId xmlns:a16="http://schemas.microsoft.com/office/drawing/2014/main" id="{1FA1290F-E208-C14B-BE36-E1D43C11ED9E}"/>
              </a:ext>
            </a:extLst>
          </p:cNvPr>
          <p:cNvCxnSpPr>
            <a:cxnSpLocks/>
          </p:cNvCxnSpPr>
          <p:nvPr/>
        </p:nvCxnSpPr>
        <p:spPr>
          <a:xfrm flipV="1">
            <a:off x="5921096" y="3072470"/>
            <a:ext cx="9846" cy="178052"/>
          </a:xfrm>
          <a:prstGeom prst="line">
            <a:avLst/>
          </a:prstGeom>
          <a:ln w="38100">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119" name="TextBox 118">
            <a:extLst>
              <a:ext uri="{FF2B5EF4-FFF2-40B4-BE49-F238E27FC236}">
                <a16:creationId xmlns:a16="http://schemas.microsoft.com/office/drawing/2014/main" id="{2931FA29-9106-D745-A066-64884B73D46C}"/>
              </a:ext>
            </a:extLst>
          </p:cNvPr>
          <p:cNvSpPr txBox="1"/>
          <p:nvPr/>
        </p:nvSpPr>
        <p:spPr>
          <a:xfrm>
            <a:off x="10402238" y="5169297"/>
            <a:ext cx="1263990" cy="923330"/>
          </a:xfrm>
          <a:prstGeom prst="rect">
            <a:avLst/>
          </a:prstGeom>
          <a:solidFill>
            <a:srgbClr val="FFFF00"/>
          </a:solidFill>
          <a:ln>
            <a:solidFill>
              <a:schemeClr val="tx1"/>
            </a:solidFill>
          </a:ln>
        </p:spPr>
        <p:txBody>
          <a:bodyPr wrap="square" rtlCol="0">
            <a:spAutoFit/>
          </a:bodyPr>
          <a:lstStyle/>
          <a:p>
            <a:pPr algn="ctr"/>
            <a:r>
              <a:rPr lang="en-US" dirty="0"/>
              <a:t>Circuit Breaker East ML</a:t>
            </a:r>
          </a:p>
        </p:txBody>
      </p:sp>
      <p:cxnSp>
        <p:nvCxnSpPr>
          <p:cNvPr id="211" name="Elbow Connector 210">
            <a:extLst>
              <a:ext uri="{FF2B5EF4-FFF2-40B4-BE49-F238E27FC236}">
                <a16:creationId xmlns:a16="http://schemas.microsoft.com/office/drawing/2014/main" id="{17699723-0356-D140-96C7-4A46224D157F}"/>
              </a:ext>
            </a:extLst>
          </p:cNvPr>
          <p:cNvCxnSpPr>
            <a:cxnSpLocks/>
          </p:cNvCxnSpPr>
          <p:nvPr/>
        </p:nvCxnSpPr>
        <p:spPr>
          <a:xfrm>
            <a:off x="8830244" y="3587874"/>
            <a:ext cx="498769" cy="151592"/>
          </a:xfrm>
          <a:prstGeom prst="bentConnector3">
            <a:avLst>
              <a:gd name="adj1" fmla="val 47180"/>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12" name="Straight Connector 211">
            <a:extLst>
              <a:ext uri="{FF2B5EF4-FFF2-40B4-BE49-F238E27FC236}">
                <a16:creationId xmlns:a16="http://schemas.microsoft.com/office/drawing/2014/main" id="{9C8B7A49-6DC2-964B-9317-113F5C98A4E0}"/>
              </a:ext>
            </a:extLst>
          </p:cNvPr>
          <p:cNvCxnSpPr>
            <a:cxnSpLocks/>
          </p:cNvCxnSpPr>
          <p:nvPr/>
        </p:nvCxnSpPr>
        <p:spPr>
          <a:xfrm flipV="1">
            <a:off x="6470978" y="1259802"/>
            <a:ext cx="163217" cy="305521"/>
          </a:xfrm>
          <a:prstGeom prst="line">
            <a:avLst/>
          </a:prstGeom>
          <a:ln w="28575">
            <a:solidFill>
              <a:srgbClr val="FF0000"/>
            </a:solidFill>
            <a:prstDash val="dashDot"/>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218" name="Straight Connector 217">
            <a:extLst>
              <a:ext uri="{FF2B5EF4-FFF2-40B4-BE49-F238E27FC236}">
                <a16:creationId xmlns:a16="http://schemas.microsoft.com/office/drawing/2014/main" id="{34EBD958-8DEC-3B4A-8A41-0E2BE4535645}"/>
              </a:ext>
            </a:extLst>
          </p:cNvPr>
          <p:cNvCxnSpPr>
            <a:cxnSpLocks/>
          </p:cNvCxnSpPr>
          <p:nvPr/>
        </p:nvCxnSpPr>
        <p:spPr>
          <a:xfrm>
            <a:off x="5371516" y="2005742"/>
            <a:ext cx="2618859" cy="19559"/>
          </a:xfrm>
          <a:prstGeom prst="line">
            <a:avLst/>
          </a:prstGeom>
          <a:ln w="38100">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013CF8E-30BD-9749-B658-A7A358BF04CF}"/>
              </a:ext>
            </a:extLst>
          </p:cNvPr>
          <p:cNvCxnSpPr>
            <a:cxnSpLocks/>
            <a:endCxn id="158" idx="1"/>
          </p:cNvCxnSpPr>
          <p:nvPr/>
        </p:nvCxnSpPr>
        <p:spPr>
          <a:xfrm flipV="1">
            <a:off x="2892008" y="2549254"/>
            <a:ext cx="7630453" cy="44022"/>
          </a:xfrm>
          <a:prstGeom prst="line">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9" name="TextBox 78">
            <a:extLst>
              <a:ext uri="{FF2B5EF4-FFF2-40B4-BE49-F238E27FC236}">
                <a16:creationId xmlns:a16="http://schemas.microsoft.com/office/drawing/2014/main" id="{24BBEC6E-0A64-F442-B21F-F25E1BC73A99}"/>
              </a:ext>
            </a:extLst>
          </p:cNvPr>
          <p:cNvSpPr txBox="1"/>
          <p:nvPr/>
        </p:nvSpPr>
        <p:spPr>
          <a:xfrm>
            <a:off x="4815340" y="2149140"/>
            <a:ext cx="1583614" cy="923330"/>
          </a:xfrm>
          <a:prstGeom prst="rect">
            <a:avLst/>
          </a:prstGeom>
          <a:solidFill>
            <a:srgbClr val="92D050"/>
          </a:solidFill>
          <a:ln>
            <a:solidFill>
              <a:schemeClr val="tx1"/>
            </a:solidFill>
          </a:ln>
        </p:spPr>
        <p:txBody>
          <a:bodyPr wrap="square" rtlCol="0">
            <a:spAutoFit/>
          </a:bodyPr>
          <a:lstStyle/>
          <a:p>
            <a:pPr algn="ctr"/>
            <a:r>
              <a:rPr lang="en-US" dirty="0"/>
              <a:t>DC – DCC Power Transfer Relay DPDT</a:t>
            </a:r>
          </a:p>
        </p:txBody>
      </p:sp>
    </p:spTree>
    <p:extLst>
      <p:ext uri="{BB962C8B-B14F-4D97-AF65-F5344CB8AC3E}">
        <p14:creationId xmlns:p14="http://schemas.microsoft.com/office/powerpoint/2010/main" val="300186946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alpha val="40000"/>
          </a:schemeClr>
        </a:solidFill>
        <a:effectLst/>
      </p:bgPr>
    </p:bg>
    <p:spTree>
      <p:nvGrpSpPr>
        <p:cNvPr id="1" name=""/>
        <p:cNvGrpSpPr/>
        <p:nvPr/>
      </p:nvGrpSpPr>
      <p:grpSpPr>
        <a:xfrm>
          <a:off x="0" y="0"/>
          <a:ext cx="0" cy="0"/>
          <a:chOff x="0" y="0"/>
          <a:chExt cx="0" cy="0"/>
        </a:xfrm>
      </p:grpSpPr>
      <p:cxnSp>
        <p:nvCxnSpPr>
          <p:cNvPr id="6" name="Straight Connector 5">
            <a:extLst>
              <a:ext uri="{FF2B5EF4-FFF2-40B4-BE49-F238E27FC236}">
                <a16:creationId xmlns:a16="http://schemas.microsoft.com/office/drawing/2014/main" id="{8E5977EC-2177-3C43-B3CD-D00C875C89DC}"/>
              </a:ext>
            </a:extLst>
          </p:cNvPr>
          <p:cNvCxnSpPr>
            <a:cxnSpLocks/>
          </p:cNvCxnSpPr>
          <p:nvPr/>
        </p:nvCxnSpPr>
        <p:spPr>
          <a:xfrm>
            <a:off x="1371600" y="554151"/>
            <a:ext cx="5822639" cy="0"/>
          </a:xfrm>
          <a:prstGeom prst="line">
            <a:avLst/>
          </a:prstGeom>
          <a:ln w="25400"/>
        </p:spPr>
        <p:style>
          <a:lnRef idx="1">
            <a:schemeClr val="dk1"/>
          </a:lnRef>
          <a:fillRef idx="0">
            <a:schemeClr val="dk1"/>
          </a:fillRef>
          <a:effectRef idx="0">
            <a:schemeClr val="dk1"/>
          </a:effectRef>
          <a:fontRef idx="minor">
            <a:schemeClr val="tx1"/>
          </a:fontRef>
        </p:style>
      </p:cxnSp>
      <p:sp>
        <p:nvSpPr>
          <p:cNvPr id="12" name="TextBox 11">
            <a:extLst>
              <a:ext uri="{FF2B5EF4-FFF2-40B4-BE49-F238E27FC236}">
                <a16:creationId xmlns:a16="http://schemas.microsoft.com/office/drawing/2014/main" id="{926A936C-6707-284D-AE3A-8555DAC8963F}"/>
              </a:ext>
            </a:extLst>
          </p:cNvPr>
          <p:cNvSpPr txBox="1"/>
          <p:nvPr/>
        </p:nvSpPr>
        <p:spPr>
          <a:xfrm>
            <a:off x="222602" y="4336425"/>
            <a:ext cx="1527424" cy="2031325"/>
          </a:xfrm>
          <a:prstGeom prst="rect">
            <a:avLst/>
          </a:prstGeom>
          <a:solidFill>
            <a:srgbClr val="FFFF00"/>
          </a:solidFill>
          <a:ln>
            <a:solidFill>
              <a:schemeClr val="tx1"/>
            </a:solidFill>
          </a:ln>
        </p:spPr>
        <p:txBody>
          <a:bodyPr wrap="square" rtlCol="0">
            <a:spAutoFit/>
          </a:bodyPr>
          <a:lstStyle/>
          <a:p>
            <a:pPr algn="ctr"/>
            <a:r>
              <a:rPr lang="en-US" dirty="0"/>
              <a:t>DETECTOR, LOGIC, AND SIGNAL POWER SUPPLY</a:t>
            </a:r>
          </a:p>
          <a:p>
            <a:pPr algn="ctr"/>
            <a:r>
              <a:rPr lang="en-US" dirty="0"/>
              <a:t>12 VDC &amp; 5VDC</a:t>
            </a:r>
          </a:p>
        </p:txBody>
      </p:sp>
      <p:cxnSp>
        <p:nvCxnSpPr>
          <p:cNvPr id="19" name="Straight Connector 18">
            <a:extLst>
              <a:ext uri="{FF2B5EF4-FFF2-40B4-BE49-F238E27FC236}">
                <a16:creationId xmlns:a16="http://schemas.microsoft.com/office/drawing/2014/main" id="{218D0C89-1615-B344-9D2C-7DA8496E2AD5}"/>
              </a:ext>
            </a:extLst>
          </p:cNvPr>
          <p:cNvCxnSpPr>
            <a:cxnSpLocks/>
          </p:cNvCxnSpPr>
          <p:nvPr/>
        </p:nvCxnSpPr>
        <p:spPr>
          <a:xfrm flipV="1">
            <a:off x="1389888" y="554152"/>
            <a:ext cx="0" cy="2078735"/>
          </a:xfrm>
          <a:prstGeom prst="line">
            <a:avLst/>
          </a:prstGeom>
          <a:ln/>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9F85DA1A-8D68-7A4E-9315-02E070F07CE4}"/>
              </a:ext>
            </a:extLst>
          </p:cNvPr>
          <p:cNvCxnSpPr>
            <a:cxnSpLocks/>
          </p:cNvCxnSpPr>
          <p:nvPr/>
        </p:nvCxnSpPr>
        <p:spPr>
          <a:xfrm>
            <a:off x="2652324" y="2632887"/>
            <a:ext cx="8834210" cy="0"/>
          </a:xfrm>
          <a:prstGeom prst="line">
            <a:avLst/>
          </a:prstGeom>
          <a:ln w="88900">
            <a:solidFill>
              <a:schemeClr val="accent2">
                <a:lumMod val="75000"/>
              </a:schemeClr>
            </a:solidFill>
          </a:ln>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D78E0A20-E695-9B48-9870-6AE3CA07CC23}"/>
              </a:ext>
            </a:extLst>
          </p:cNvPr>
          <p:cNvCxnSpPr>
            <a:cxnSpLocks/>
          </p:cNvCxnSpPr>
          <p:nvPr/>
        </p:nvCxnSpPr>
        <p:spPr>
          <a:xfrm>
            <a:off x="2652324" y="3002219"/>
            <a:ext cx="8761058" cy="57388"/>
          </a:xfrm>
          <a:prstGeom prst="line">
            <a:avLst/>
          </a:prstGeom>
          <a:ln w="88900">
            <a:solidFill>
              <a:schemeClr val="accent2">
                <a:lumMod val="75000"/>
              </a:schemeClr>
            </a:solidFill>
          </a:ln>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DE51574E-CF08-BE49-8432-99B99F1F5E32}"/>
              </a:ext>
            </a:extLst>
          </p:cNvPr>
          <p:cNvCxnSpPr>
            <a:cxnSpLocks/>
          </p:cNvCxnSpPr>
          <p:nvPr/>
        </p:nvCxnSpPr>
        <p:spPr>
          <a:xfrm flipV="1">
            <a:off x="7775725" y="584060"/>
            <a:ext cx="0" cy="791347"/>
          </a:xfrm>
          <a:prstGeom prst="line">
            <a:avLst/>
          </a:prstGeom>
          <a:ln w="25400"/>
        </p:spPr>
        <p:style>
          <a:lnRef idx="1">
            <a:schemeClr val="dk1"/>
          </a:lnRef>
          <a:fillRef idx="0">
            <a:schemeClr val="dk1"/>
          </a:fillRef>
          <a:effectRef idx="0">
            <a:schemeClr val="dk1"/>
          </a:effectRef>
          <a:fontRef idx="minor">
            <a:schemeClr val="tx1"/>
          </a:fontRef>
        </p:style>
      </p:cxnSp>
      <p:cxnSp>
        <p:nvCxnSpPr>
          <p:cNvPr id="24" name="Straight Connector 23">
            <a:extLst>
              <a:ext uri="{FF2B5EF4-FFF2-40B4-BE49-F238E27FC236}">
                <a16:creationId xmlns:a16="http://schemas.microsoft.com/office/drawing/2014/main" id="{9B849F19-88F1-6D46-89BB-2FAAB53A4684}"/>
              </a:ext>
            </a:extLst>
          </p:cNvPr>
          <p:cNvCxnSpPr>
            <a:cxnSpLocks/>
          </p:cNvCxnSpPr>
          <p:nvPr/>
        </p:nvCxnSpPr>
        <p:spPr>
          <a:xfrm flipH="1" flipV="1">
            <a:off x="4986528" y="574904"/>
            <a:ext cx="42526" cy="2057983"/>
          </a:xfrm>
          <a:prstGeom prst="line">
            <a:avLst/>
          </a:prstGeom>
          <a:ln w="25400">
            <a:solidFill>
              <a:srgbClr val="0070C0"/>
            </a:solidFill>
          </a:ln>
        </p:spPr>
        <p:style>
          <a:lnRef idx="1">
            <a:schemeClr val="dk1"/>
          </a:lnRef>
          <a:fillRef idx="0">
            <a:schemeClr val="dk1"/>
          </a:fillRef>
          <a:effectRef idx="0">
            <a:schemeClr val="dk1"/>
          </a:effectRef>
          <a:fontRef idx="minor">
            <a:schemeClr val="tx1"/>
          </a:fontRef>
        </p:style>
      </p:cxnSp>
      <p:cxnSp>
        <p:nvCxnSpPr>
          <p:cNvPr id="25" name="Straight Connector 24">
            <a:extLst>
              <a:ext uri="{FF2B5EF4-FFF2-40B4-BE49-F238E27FC236}">
                <a16:creationId xmlns:a16="http://schemas.microsoft.com/office/drawing/2014/main" id="{975B6812-A71B-C042-A91D-72A6C00A1D7F}"/>
              </a:ext>
            </a:extLst>
          </p:cNvPr>
          <p:cNvCxnSpPr>
            <a:cxnSpLocks/>
          </p:cNvCxnSpPr>
          <p:nvPr/>
        </p:nvCxnSpPr>
        <p:spPr>
          <a:xfrm flipV="1">
            <a:off x="3120192" y="554152"/>
            <a:ext cx="0" cy="2078735"/>
          </a:xfrm>
          <a:prstGeom prst="line">
            <a:avLst/>
          </a:prstGeom>
          <a:ln w="25400"/>
        </p:spPr>
        <p:style>
          <a:lnRef idx="1">
            <a:schemeClr val="dk1"/>
          </a:lnRef>
          <a:fillRef idx="0">
            <a:schemeClr val="dk1"/>
          </a:fillRef>
          <a:effectRef idx="0">
            <a:schemeClr val="dk1"/>
          </a:effectRef>
          <a:fontRef idx="minor">
            <a:schemeClr val="tx1"/>
          </a:fontRef>
        </p:style>
      </p:cxnSp>
      <p:sp>
        <p:nvSpPr>
          <p:cNvPr id="26" name="Title 1">
            <a:extLst>
              <a:ext uri="{FF2B5EF4-FFF2-40B4-BE49-F238E27FC236}">
                <a16:creationId xmlns:a16="http://schemas.microsoft.com/office/drawing/2014/main" id="{FA07CC01-2680-B843-BDB7-86327BEDD1A9}"/>
              </a:ext>
            </a:extLst>
          </p:cNvPr>
          <p:cNvSpPr txBox="1">
            <a:spLocks/>
          </p:cNvSpPr>
          <p:nvPr/>
        </p:nvSpPr>
        <p:spPr>
          <a:xfrm>
            <a:off x="4561186" y="826132"/>
            <a:ext cx="935736" cy="549275"/>
          </a:xfrm>
          <a:prstGeom prst="rect">
            <a:avLst/>
          </a:prstGeom>
          <a:solidFill>
            <a:srgbClr val="92D050"/>
          </a:solidFill>
          <a:ln>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200" dirty="0"/>
              <a:t>CIRCUIT BREAKER</a:t>
            </a:r>
          </a:p>
        </p:txBody>
      </p:sp>
      <p:cxnSp>
        <p:nvCxnSpPr>
          <p:cNvPr id="34" name="Straight Connector 33">
            <a:extLst>
              <a:ext uri="{FF2B5EF4-FFF2-40B4-BE49-F238E27FC236}">
                <a16:creationId xmlns:a16="http://schemas.microsoft.com/office/drawing/2014/main" id="{E210217F-403F-2E4E-A618-1327889A2EE8}"/>
              </a:ext>
            </a:extLst>
          </p:cNvPr>
          <p:cNvCxnSpPr>
            <a:cxnSpLocks/>
          </p:cNvCxnSpPr>
          <p:nvPr/>
        </p:nvCxnSpPr>
        <p:spPr>
          <a:xfrm>
            <a:off x="6911341" y="2785286"/>
            <a:ext cx="4190951" cy="804673"/>
          </a:xfrm>
          <a:prstGeom prst="line">
            <a:avLst/>
          </a:prstGeom>
          <a:ln w="88900">
            <a:solidFill>
              <a:schemeClr val="accent2">
                <a:lumMod val="75000"/>
              </a:schemeClr>
            </a:solidFill>
          </a:ln>
        </p:spPr>
        <p:style>
          <a:lnRef idx="1">
            <a:schemeClr val="dk1"/>
          </a:lnRef>
          <a:fillRef idx="0">
            <a:schemeClr val="dk1"/>
          </a:fillRef>
          <a:effectRef idx="0">
            <a:schemeClr val="dk1"/>
          </a:effectRef>
          <a:fontRef idx="minor">
            <a:schemeClr val="tx1"/>
          </a:fontRef>
        </p:style>
      </p:cxnSp>
      <p:cxnSp>
        <p:nvCxnSpPr>
          <p:cNvPr id="35" name="Straight Connector 34">
            <a:extLst>
              <a:ext uri="{FF2B5EF4-FFF2-40B4-BE49-F238E27FC236}">
                <a16:creationId xmlns:a16="http://schemas.microsoft.com/office/drawing/2014/main" id="{886EF346-80FE-0641-BED8-FA744B76E90D}"/>
              </a:ext>
            </a:extLst>
          </p:cNvPr>
          <p:cNvCxnSpPr>
            <a:cxnSpLocks/>
          </p:cNvCxnSpPr>
          <p:nvPr/>
        </p:nvCxnSpPr>
        <p:spPr>
          <a:xfrm>
            <a:off x="5919910" y="3059607"/>
            <a:ext cx="5182382" cy="1013721"/>
          </a:xfrm>
          <a:prstGeom prst="line">
            <a:avLst/>
          </a:prstGeom>
          <a:ln w="88900">
            <a:solidFill>
              <a:schemeClr val="accent2">
                <a:lumMod val="75000"/>
              </a:schemeClr>
            </a:solidFill>
          </a:ln>
        </p:spPr>
        <p:style>
          <a:lnRef idx="1">
            <a:schemeClr val="dk1"/>
          </a:lnRef>
          <a:fillRef idx="0">
            <a:schemeClr val="dk1"/>
          </a:fillRef>
          <a:effectRef idx="0">
            <a:schemeClr val="dk1"/>
          </a:effectRef>
          <a:fontRef idx="minor">
            <a:schemeClr val="tx1"/>
          </a:fontRef>
        </p:style>
      </p:cxnSp>
      <p:cxnSp>
        <p:nvCxnSpPr>
          <p:cNvPr id="44" name="Straight Connector 43">
            <a:extLst>
              <a:ext uri="{FF2B5EF4-FFF2-40B4-BE49-F238E27FC236}">
                <a16:creationId xmlns:a16="http://schemas.microsoft.com/office/drawing/2014/main" id="{77800339-70BE-3B42-A4A9-3548414E1640}"/>
              </a:ext>
            </a:extLst>
          </p:cNvPr>
          <p:cNvCxnSpPr>
            <a:cxnSpLocks/>
          </p:cNvCxnSpPr>
          <p:nvPr/>
        </p:nvCxnSpPr>
        <p:spPr>
          <a:xfrm flipV="1">
            <a:off x="2557499" y="3034658"/>
            <a:ext cx="661625" cy="52195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F83B38D2-733E-324C-B762-7D4509A2A043}"/>
              </a:ext>
            </a:extLst>
          </p:cNvPr>
          <p:cNvCxnSpPr>
            <a:cxnSpLocks/>
          </p:cNvCxnSpPr>
          <p:nvPr/>
        </p:nvCxnSpPr>
        <p:spPr>
          <a:xfrm flipH="1" flipV="1">
            <a:off x="7194239" y="2949243"/>
            <a:ext cx="1" cy="274825"/>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EC256488-F943-2F41-B4AA-2B829D9690FF}"/>
              </a:ext>
            </a:extLst>
          </p:cNvPr>
          <p:cNvCxnSpPr>
            <a:cxnSpLocks/>
          </p:cNvCxnSpPr>
          <p:nvPr/>
        </p:nvCxnSpPr>
        <p:spPr>
          <a:xfrm flipV="1">
            <a:off x="2580187" y="3516427"/>
            <a:ext cx="1" cy="568499"/>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2AF7D190-A3E6-5443-9B0E-861678E2687E}"/>
              </a:ext>
            </a:extLst>
          </p:cNvPr>
          <p:cNvCxnSpPr>
            <a:cxnSpLocks/>
          </p:cNvCxnSpPr>
          <p:nvPr/>
        </p:nvCxnSpPr>
        <p:spPr>
          <a:xfrm flipH="1">
            <a:off x="1385577" y="569833"/>
            <a:ext cx="4311" cy="363933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Rectangle 54">
            <a:extLst>
              <a:ext uri="{FF2B5EF4-FFF2-40B4-BE49-F238E27FC236}">
                <a16:creationId xmlns:a16="http://schemas.microsoft.com/office/drawing/2014/main" id="{E83D97BC-32DB-E041-BC73-E49C2601C268}"/>
              </a:ext>
            </a:extLst>
          </p:cNvPr>
          <p:cNvSpPr/>
          <p:nvPr/>
        </p:nvSpPr>
        <p:spPr>
          <a:xfrm>
            <a:off x="2117117" y="3857387"/>
            <a:ext cx="2151888" cy="95469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B719926C-F13C-0E4B-93E9-E7415083E011}"/>
              </a:ext>
            </a:extLst>
          </p:cNvPr>
          <p:cNvCxnSpPr>
            <a:cxnSpLocks/>
          </p:cNvCxnSpPr>
          <p:nvPr/>
        </p:nvCxnSpPr>
        <p:spPr>
          <a:xfrm>
            <a:off x="1385576" y="4182858"/>
            <a:ext cx="2697049" cy="10795"/>
          </a:xfrm>
          <a:prstGeom prst="line">
            <a:avLst/>
          </a:prstGeom>
          <a:ln w="25400">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D805505-CA53-5E4A-8251-7A1EE7824958}"/>
              </a:ext>
            </a:extLst>
          </p:cNvPr>
          <p:cNvCxnSpPr/>
          <p:nvPr/>
        </p:nvCxnSpPr>
        <p:spPr>
          <a:xfrm>
            <a:off x="4407408" y="2468880"/>
            <a:ext cx="0" cy="755188"/>
          </a:xfrm>
          <a:prstGeom prst="line">
            <a:avLst/>
          </a:prstGeom>
          <a:ln w="47625">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29FEC119-A5DC-A34D-A2B8-B822D3DBDA55}"/>
              </a:ext>
            </a:extLst>
          </p:cNvPr>
          <p:cNvCxnSpPr/>
          <p:nvPr/>
        </p:nvCxnSpPr>
        <p:spPr>
          <a:xfrm>
            <a:off x="5496922" y="2846474"/>
            <a:ext cx="0" cy="377594"/>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755A4752-E0F2-2A48-B17E-ED769C87467A}"/>
              </a:ext>
            </a:extLst>
          </p:cNvPr>
          <p:cNvCxnSpPr>
            <a:cxnSpLocks/>
            <a:stCxn id="78" idx="0"/>
          </p:cNvCxnSpPr>
          <p:nvPr/>
        </p:nvCxnSpPr>
        <p:spPr>
          <a:xfrm flipV="1">
            <a:off x="3852751" y="3422653"/>
            <a:ext cx="2167734" cy="588986"/>
          </a:xfrm>
          <a:prstGeom prst="line">
            <a:avLst/>
          </a:prstGeom>
          <a:ln w="25400">
            <a:solidFill>
              <a:srgbClr val="FF0000"/>
            </a:solidFill>
            <a:prstDash val="dashDot"/>
          </a:ln>
        </p:spPr>
        <p:style>
          <a:lnRef idx="1">
            <a:schemeClr val="accent1"/>
          </a:lnRef>
          <a:fillRef idx="0">
            <a:schemeClr val="accent1"/>
          </a:fillRef>
          <a:effectRef idx="0">
            <a:schemeClr val="accent1"/>
          </a:effectRef>
          <a:fontRef idx="minor">
            <a:schemeClr val="tx1"/>
          </a:fontRef>
        </p:style>
      </p:cxnSp>
      <p:sp>
        <p:nvSpPr>
          <p:cNvPr id="69" name="TextBox 68">
            <a:extLst>
              <a:ext uri="{FF2B5EF4-FFF2-40B4-BE49-F238E27FC236}">
                <a16:creationId xmlns:a16="http://schemas.microsoft.com/office/drawing/2014/main" id="{4CCE67E1-82FC-8449-9287-0799245B0A4D}"/>
              </a:ext>
            </a:extLst>
          </p:cNvPr>
          <p:cNvSpPr txBox="1"/>
          <p:nvPr/>
        </p:nvSpPr>
        <p:spPr>
          <a:xfrm>
            <a:off x="3603463" y="200501"/>
            <a:ext cx="2316447" cy="369332"/>
          </a:xfrm>
          <a:prstGeom prst="rect">
            <a:avLst/>
          </a:prstGeom>
          <a:noFill/>
        </p:spPr>
        <p:txBody>
          <a:bodyPr wrap="square" rtlCol="0">
            <a:spAutoFit/>
          </a:bodyPr>
          <a:lstStyle/>
          <a:p>
            <a:pPr algn="ctr"/>
            <a:r>
              <a:rPr lang="en-US" dirty="0"/>
              <a:t>DCC TRACK POWER</a:t>
            </a:r>
          </a:p>
        </p:txBody>
      </p:sp>
      <p:cxnSp>
        <p:nvCxnSpPr>
          <p:cNvPr id="43" name="Straight Connector 42">
            <a:extLst>
              <a:ext uri="{FF2B5EF4-FFF2-40B4-BE49-F238E27FC236}">
                <a16:creationId xmlns:a16="http://schemas.microsoft.com/office/drawing/2014/main" id="{0C6B3133-C20F-9F4E-8D5A-97AA8A7BB241}"/>
              </a:ext>
            </a:extLst>
          </p:cNvPr>
          <p:cNvCxnSpPr>
            <a:cxnSpLocks/>
          </p:cNvCxnSpPr>
          <p:nvPr/>
        </p:nvCxnSpPr>
        <p:spPr>
          <a:xfrm flipV="1">
            <a:off x="3008148" y="3035271"/>
            <a:ext cx="2020906" cy="517587"/>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sp>
        <p:nvSpPr>
          <p:cNvPr id="75" name="Rectangle 74">
            <a:extLst>
              <a:ext uri="{FF2B5EF4-FFF2-40B4-BE49-F238E27FC236}">
                <a16:creationId xmlns:a16="http://schemas.microsoft.com/office/drawing/2014/main" id="{790D4D4C-49E1-4C4A-AD80-20516B6C65C4}"/>
              </a:ext>
            </a:extLst>
          </p:cNvPr>
          <p:cNvSpPr/>
          <p:nvPr/>
        </p:nvSpPr>
        <p:spPr>
          <a:xfrm>
            <a:off x="2545857" y="4015768"/>
            <a:ext cx="124725" cy="699984"/>
          </a:xfrm>
          <a:prstGeom prst="rect">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a:extLst>
              <a:ext uri="{FF2B5EF4-FFF2-40B4-BE49-F238E27FC236}">
                <a16:creationId xmlns:a16="http://schemas.microsoft.com/office/drawing/2014/main" id="{ADA4D654-EF1E-904F-9207-41B7114E3F91}"/>
              </a:ext>
            </a:extLst>
          </p:cNvPr>
          <p:cNvSpPr/>
          <p:nvPr/>
        </p:nvSpPr>
        <p:spPr>
          <a:xfrm>
            <a:off x="2899749" y="4015768"/>
            <a:ext cx="124725" cy="699984"/>
          </a:xfrm>
          <a:prstGeom prst="rect">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a:extLst>
              <a:ext uri="{FF2B5EF4-FFF2-40B4-BE49-F238E27FC236}">
                <a16:creationId xmlns:a16="http://schemas.microsoft.com/office/drawing/2014/main" id="{F8ED0042-04EF-6A49-A14E-FD4CF9151684}"/>
              </a:ext>
            </a:extLst>
          </p:cNvPr>
          <p:cNvSpPr/>
          <p:nvPr/>
        </p:nvSpPr>
        <p:spPr>
          <a:xfrm>
            <a:off x="3311771" y="3995958"/>
            <a:ext cx="124725" cy="699984"/>
          </a:xfrm>
          <a:prstGeom prst="rect">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Rectangle 77">
            <a:extLst>
              <a:ext uri="{FF2B5EF4-FFF2-40B4-BE49-F238E27FC236}">
                <a16:creationId xmlns:a16="http://schemas.microsoft.com/office/drawing/2014/main" id="{D8F600E3-7B76-AA4B-8EA4-AEDFDCFE1475}"/>
              </a:ext>
            </a:extLst>
          </p:cNvPr>
          <p:cNvSpPr/>
          <p:nvPr/>
        </p:nvSpPr>
        <p:spPr>
          <a:xfrm>
            <a:off x="3790388" y="4011639"/>
            <a:ext cx="124725" cy="699984"/>
          </a:xfrm>
          <a:prstGeom prst="rect">
            <a:avLst/>
          </a:prstGeom>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7" name="Straight Connector 86">
            <a:extLst>
              <a:ext uri="{FF2B5EF4-FFF2-40B4-BE49-F238E27FC236}">
                <a16:creationId xmlns:a16="http://schemas.microsoft.com/office/drawing/2014/main" id="{3530CF79-0F15-0A48-A168-BF4C60D8DCD0}"/>
              </a:ext>
            </a:extLst>
          </p:cNvPr>
          <p:cNvCxnSpPr>
            <a:cxnSpLocks/>
          </p:cNvCxnSpPr>
          <p:nvPr/>
        </p:nvCxnSpPr>
        <p:spPr>
          <a:xfrm flipV="1">
            <a:off x="3000680" y="3555239"/>
            <a:ext cx="7468" cy="467403"/>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CF225766-95D6-5C46-A9D7-6FFF1738AA44}"/>
              </a:ext>
            </a:extLst>
          </p:cNvPr>
          <p:cNvCxnSpPr>
            <a:cxnSpLocks/>
          </p:cNvCxnSpPr>
          <p:nvPr/>
        </p:nvCxnSpPr>
        <p:spPr>
          <a:xfrm flipV="1">
            <a:off x="3378367" y="3667275"/>
            <a:ext cx="19443" cy="34436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BCD1943C-CA91-1641-8E16-58258D3519AA}"/>
              </a:ext>
            </a:extLst>
          </p:cNvPr>
          <p:cNvCxnSpPr>
            <a:cxnSpLocks/>
          </p:cNvCxnSpPr>
          <p:nvPr/>
        </p:nvCxnSpPr>
        <p:spPr>
          <a:xfrm>
            <a:off x="7194239" y="554151"/>
            <a:ext cx="1169026" cy="15682"/>
          </a:xfrm>
          <a:prstGeom prst="straightConnector1">
            <a:avLst/>
          </a:prstGeom>
          <a:ln w="254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9" name="TextBox 108">
            <a:extLst>
              <a:ext uri="{FF2B5EF4-FFF2-40B4-BE49-F238E27FC236}">
                <a16:creationId xmlns:a16="http://schemas.microsoft.com/office/drawing/2014/main" id="{B7631845-C104-8347-8D62-96B348A4F479}"/>
              </a:ext>
            </a:extLst>
          </p:cNvPr>
          <p:cNvSpPr txBox="1"/>
          <p:nvPr/>
        </p:nvSpPr>
        <p:spPr>
          <a:xfrm>
            <a:off x="2189424" y="1755232"/>
            <a:ext cx="1066800" cy="276999"/>
          </a:xfrm>
          <a:prstGeom prst="rect">
            <a:avLst/>
          </a:prstGeom>
          <a:noFill/>
        </p:spPr>
        <p:txBody>
          <a:bodyPr wrap="square" rtlCol="0">
            <a:spAutoFit/>
          </a:bodyPr>
          <a:lstStyle/>
          <a:p>
            <a:pPr algn="ctr"/>
            <a:r>
              <a:rPr lang="en-US" sz="1200" dirty="0"/>
              <a:t>BLOCK #1</a:t>
            </a:r>
          </a:p>
        </p:txBody>
      </p:sp>
      <p:sp>
        <p:nvSpPr>
          <p:cNvPr id="110" name="TextBox 109">
            <a:extLst>
              <a:ext uri="{FF2B5EF4-FFF2-40B4-BE49-F238E27FC236}">
                <a16:creationId xmlns:a16="http://schemas.microsoft.com/office/drawing/2014/main" id="{BF6E7E8F-5A25-DA41-9B03-521A26FDD6A0}"/>
              </a:ext>
            </a:extLst>
          </p:cNvPr>
          <p:cNvSpPr txBox="1"/>
          <p:nvPr/>
        </p:nvSpPr>
        <p:spPr>
          <a:xfrm>
            <a:off x="3967688" y="1748732"/>
            <a:ext cx="909344" cy="553998"/>
          </a:xfrm>
          <a:prstGeom prst="rect">
            <a:avLst/>
          </a:prstGeom>
          <a:noFill/>
        </p:spPr>
        <p:txBody>
          <a:bodyPr wrap="square" rtlCol="0">
            <a:spAutoFit/>
          </a:bodyPr>
          <a:lstStyle/>
          <a:p>
            <a:pPr algn="ctr"/>
            <a:r>
              <a:rPr lang="en-US" sz="1200" dirty="0"/>
              <a:t>BLOCK #2</a:t>
            </a:r>
          </a:p>
          <a:p>
            <a:pPr algn="ctr"/>
            <a:endParaRPr lang="en-US" dirty="0"/>
          </a:p>
        </p:txBody>
      </p:sp>
      <p:sp>
        <p:nvSpPr>
          <p:cNvPr id="111" name="TextBox 110">
            <a:extLst>
              <a:ext uri="{FF2B5EF4-FFF2-40B4-BE49-F238E27FC236}">
                <a16:creationId xmlns:a16="http://schemas.microsoft.com/office/drawing/2014/main" id="{F4A7B501-1B6D-D24A-B9F0-8DF6D6E22475}"/>
              </a:ext>
            </a:extLst>
          </p:cNvPr>
          <p:cNvSpPr txBox="1"/>
          <p:nvPr/>
        </p:nvSpPr>
        <p:spPr>
          <a:xfrm>
            <a:off x="5777355" y="1762742"/>
            <a:ext cx="1211580" cy="461665"/>
          </a:xfrm>
          <a:prstGeom prst="rect">
            <a:avLst/>
          </a:prstGeom>
          <a:noFill/>
        </p:spPr>
        <p:txBody>
          <a:bodyPr wrap="square" rtlCol="0">
            <a:spAutoFit/>
          </a:bodyPr>
          <a:lstStyle/>
          <a:p>
            <a:pPr algn="ctr"/>
            <a:r>
              <a:rPr lang="en-US" sz="1200" dirty="0"/>
              <a:t>BLOCK #2 – S#1</a:t>
            </a:r>
          </a:p>
          <a:p>
            <a:pPr algn="ctr"/>
            <a:endParaRPr lang="en-US" sz="1200" dirty="0"/>
          </a:p>
        </p:txBody>
      </p:sp>
      <p:sp>
        <p:nvSpPr>
          <p:cNvPr id="11" name="TextBox 10">
            <a:extLst>
              <a:ext uri="{FF2B5EF4-FFF2-40B4-BE49-F238E27FC236}">
                <a16:creationId xmlns:a16="http://schemas.microsoft.com/office/drawing/2014/main" id="{2256A92D-0993-F04B-BDA6-4EE46047943A}"/>
              </a:ext>
            </a:extLst>
          </p:cNvPr>
          <p:cNvSpPr txBox="1"/>
          <p:nvPr/>
        </p:nvSpPr>
        <p:spPr>
          <a:xfrm>
            <a:off x="350249" y="2632887"/>
            <a:ext cx="1553227" cy="369332"/>
          </a:xfrm>
          <a:prstGeom prst="rect">
            <a:avLst/>
          </a:prstGeom>
          <a:solidFill>
            <a:srgbClr val="FFC000"/>
          </a:solidFill>
          <a:ln>
            <a:solidFill>
              <a:schemeClr val="tx1"/>
            </a:solidFill>
          </a:ln>
        </p:spPr>
        <p:txBody>
          <a:bodyPr wrap="square" rtlCol="0">
            <a:spAutoFit/>
          </a:bodyPr>
          <a:lstStyle/>
          <a:p>
            <a:r>
              <a:rPr lang="en-US" dirty="0"/>
              <a:t>DCC BOOSTER</a:t>
            </a:r>
          </a:p>
        </p:txBody>
      </p:sp>
      <p:sp>
        <p:nvSpPr>
          <p:cNvPr id="114" name="TextBox 113">
            <a:extLst>
              <a:ext uri="{FF2B5EF4-FFF2-40B4-BE49-F238E27FC236}">
                <a16:creationId xmlns:a16="http://schemas.microsoft.com/office/drawing/2014/main" id="{848C4A09-B76F-454C-89A4-E5809F7CBD87}"/>
              </a:ext>
            </a:extLst>
          </p:cNvPr>
          <p:cNvSpPr txBox="1"/>
          <p:nvPr/>
        </p:nvSpPr>
        <p:spPr>
          <a:xfrm>
            <a:off x="4827464" y="3858916"/>
            <a:ext cx="2819255" cy="923330"/>
          </a:xfrm>
          <a:prstGeom prst="rect">
            <a:avLst/>
          </a:prstGeom>
          <a:noFill/>
        </p:spPr>
        <p:txBody>
          <a:bodyPr wrap="square" rtlCol="0">
            <a:spAutoFit/>
          </a:bodyPr>
          <a:lstStyle/>
          <a:p>
            <a:pPr algn="ctr"/>
            <a:r>
              <a:rPr lang="en-US" dirty="0"/>
              <a:t>DETECTOR MOTHER BOARD</a:t>
            </a:r>
          </a:p>
          <a:p>
            <a:pPr algn="ctr"/>
            <a:r>
              <a:rPr lang="en-US" dirty="0"/>
              <a:t>DCC detector</a:t>
            </a:r>
          </a:p>
          <a:p>
            <a:pPr algn="ctr"/>
            <a:r>
              <a:rPr lang="en-US" dirty="0"/>
              <a:t>Detector output </a:t>
            </a:r>
          </a:p>
        </p:txBody>
      </p:sp>
      <p:cxnSp>
        <p:nvCxnSpPr>
          <p:cNvPr id="116" name="Straight Arrow Connector 115">
            <a:extLst>
              <a:ext uri="{FF2B5EF4-FFF2-40B4-BE49-F238E27FC236}">
                <a16:creationId xmlns:a16="http://schemas.microsoft.com/office/drawing/2014/main" id="{0DFAECF8-49AE-9747-84C8-56E0FF179E6D}"/>
              </a:ext>
            </a:extLst>
          </p:cNvPr>
          <p:cNvCxnSpPr>
            <a:cxnSpLocks/>
          </p:cNvCxnSpPr>
          <p:nvPr/>
        </p:nvCxnSpPr>
        <p:spPr>
          <a:xfrm flipH="1">
            <a:off x="4282922" y="4060088"/>
            <a:ext cx="594110" cy="34027"/>
          </a:xfrm>
          <a:prstGeom prst="straightConnector1">
            <a:avLst/>
          </a:prstGeom>
          <a:ln w="38100">
            <a:prstDash val="dashDot"/>
            <a:tailEnd type="triangle"/>
          </a:ln>
        </p:spPr>
        <p:style>
          <a:lnRef idx="1">
            <a:schemeClr val="accent1"/>
          </a:lnRef>
          <a:fillRef idx="0">
            <a:schemeClr val="accent1"/>
          </a:fillRef>
          <a:effectRef idx="0">
            <a:schemeClr val="accent1"/>
          </a:effectRef>
          <a:fontRef idx="minor">
            <a:schemeClr val="tx1"/>
          </a:fontRef>
        </p:style>
      </p:cxnSp>
      <p:sp>
        <p:nvSpPr>
          <p:cNvPr id="122" name="TextBox 121">
            <a:extLst>
              <a:ext uri="{FF2B5EF4-FFF2-40B4-BE49-F238E27FC236}">
                <a16:creationId xmlns:a16="http://schemas.microsoft.com/office/drawing/2014/main" id="{E4C8C53C-AC16-3F41-8F22-B237C830E4F9}"/>
              </a:ext>
            </a:extLst>
          </p:cNvPr>
          <p:cNvSpPr txBox="1"/>
          <p:nvPr/>
        </p:nvSpPr>
        <p:spPr>
          <a:xfrm>
            <a:off x="541229" y="3243849"/>
            <a:ext cx="1697317" cy="646331"/>
          </a:xfrm>
          <a:prstGeom prst="rect">
            <a:avLst/>
          </a:prstGeom>
          <a:noFill/>
        </p:spPr>
        <p:txBody>
          <a:bodyPr wrap="square" rtlCol="0">
            <a:spAutoFit/>
          </a:bodyPr>
          <a:lstStyle/>
          <a:p>
            <a:pPr algn="ctr"/>
            <a:r>
              <a:rPr lang="en-US" dirty="0"/>
              <a:t>TRACK POWER COMMON</a:t>
            </a:r>
          </a:p>
        </p:txBody>
      </p:sp>
      <p:cxnSp>
        <p:nvCxnSpPr>
          <p:cNvPr id="124" name="Straight Connector 123">
            <a:extLst>
              <a:ext uri="{FF2B5EF4-FFF2-40B4-BE49-F238E27FC236}">
                <a16:creationId xmlns:a16="http://schemas.microsoft.com/office/drawing/2014/main" id="{F7EB3A01-059B-4446-9E64-1F3DD55CC3E3}"/>
              </a:ext>
            </a:extLst>
          </p:cNvPr>
          <p:cNvCxnSpPr>
            <a:cxnSpLocks/>
          </p:cNvCxnSpPr>
          <p:nvPr/>
        </p:nvCxnSpPr>
        <p:spPr>
          <a:xfrm flipV="1">
            <a:off x="1904541" y="3914510"/>
            <a:ext cx="18258" cy="1298086"/>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F28805B1-ECD2-434A-90AC-727D3DF94345}"/>
              </a:ext>
            </a:extLst>
          </p:cNvPr>
          <p:cNvCxnSpPr>
            <a:cxnSpLocks/>
          </p:cNvCxnSpPr>
          <p:nvPr/>
        </p:nvCxnSpPr>
        <p:spPr>
          <a:xfrm flipV="1">
            <a:off x="2043462" y="4547824"/>
            <a:ext cx="15466" cy="1098038"/>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84662C23-F8DB-8546-B59C-77FE169076F3}"/>
              </a:ext>
            </a:extLst>
          </p:cNvPr>
          <p:cNvCxnSpPr>
            <a:cxnSpLocks/>
          </p:cNvCxnSpPr>
          <p:nvPr/>
        </p:nvCxnSpPr>
        <p:spPr>
          <a:xfrm>
            <a:off x="1876594" y="3914510"/>
            <a:ext cx="300207"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2E1ADF22-FBC9-FA40-8477-BD4EFF2D9D5D}"/>
              </a:ext>
            </a:extLst>
          </p:cNvPr>
          <p:cNvCxnSpPr>
            <a:cxnSpLocks/>
          </p:cNvCxnSpPr>
          <p:nvPr/>
        </p:nvCxnSpPr>
        <p:spPr>
          <a:xfrm flipV="1">
            <a:off x="2417569" y="4354883"/>
            <a:ext cx="0" cy="1582497"/>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8C88FABB-6F9A-FF46-869C-CFE55E3FDD29}"/>
              </a:ext>
            </a:extLst>
          </p:cNvPr>
          <p:cNvCxnSpPr>
            <a:cxnSpLocks/>
          </p:cNvCxnSpPr>
          <p:nvPr/>
        </p:nvCxnSpPr>
        <p:spPr>
          <a:xfrm>
            <a:off x="1693216" y="5206413"/>
            <a:ext cx="255141"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5A48FDA3-0E99-BE4F-9B6F-F96D7D301A93}"/>
              </a:ext>
            </a:extLst>
          </p:cNvPr>
          <p:cNvCxnSpPr>
            <a:cxnSpLocks/>
          </p:cNvCxnSpPr>
          <p:nvPr/>
        </p:nvCxnSpPr>
        <p:spPr>
          <a:xfrm flipV="1">
            <a:off x="1707676" y="5645862"/>
            <a:ext cx="337837" cy="11887"/>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67951363-D397-FF46-8231-AAAE8AC03494}"/>
              </a:ext>
            </a:extLst>
          </p:cNvPr>
          <p:cNvCxnSpPr>
            <a:cxnSpLocks/>
          </p:cNvCxnSpPr>
          <p:nvPr/>
        </p:nvCxnSpPr>
        <p:spPr>
          <a:xfrm flipH="1" flipV="1">
            <a:off x="3657733" y="4429128"/>
            <a:ext cx="24787" cy="907133"/>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50" name="Straight Connector 149">
            <a:extLst>
              <a:ext uri="{FF2B5EF4-FFF2-40B4-BE49-F238E27FC236}">
                <a16:creationId xmlns:a16="http://schemas.microsoft.com/office/drawing/2014/main" id="{1F272CAE-1C84-C74A-AE9A-1EB48AE0CD08}"/>
              </a:ext>
            </a:extLst>
          </p:cNvPr>
          <p:cNvCxnSpPr>
            <a:cxnSpLocks/>
            <a:endCxn id="75" idx="3"/>
          </p:cNvCxnSpPr>
          <p:nvPr/>
        </p:nvCxnSpPr>
        <p:spPr>
          <a:xfrm>
            <a:off x="2417569" y="4354882"/>
            <a:ext cx="253013" cy="10878"/>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a:extLst>
              <a:ext uri="{FF2B5EF4-FFF2-40B4-BE49-F238E27FC236}">
                <a16:creationId xmlns:a16="http://schemas.microsoft.com/office/drawing/2014/main" id="{4EC84750-5BEE-CA47-9A5B-33D5087F8EA8}"/>
              </a:ext>
            </a:extLst>
          </p:cNvPr>
          <p:cNvCxnSpPr>
            <a:cxnSpLocks/>
          </p:cNvCxnSpPr>
          <p:nvPr/>
        </p:nvCxnSpPr>
        <p:spPr>
          <a:xfrm flipV="1">
            <a:off x="2765852" y="4381186"/>
            <a:ext cx="149437" cy="20499"/>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55" name="Straight Connector 154">
            <a:extLst>
              <a:ext uri="{FF2B5EF4-FFF2-40B4-BE49-F238E27FC236}">
                <a16:creationId xmlns:a16="http://schemas.microsoft.com/office/drawing/2014/main" id="{024F8A29-5021-1E44-BB5A-47926AA18976}"/>
              </a:ext>
            </a:extLst>
          </p:cNvPr>
          <p:cNvCxnSpPr>
            <a:cxnSpLocks/>
            <a:endCxn id="77" idx="3"/>
          </p:cNvCxnSpPr>
          <p:nvPr/>
        </p:nvCxnSpPr>
        <p:spPr>
          <a:xfrm flipV="1">
            <a:off x="3144798" y="4345950"/>
            <a:ext cx="291698" cy="8932"/>
          </a:xfrm>
          <a:prstGeom prst="line">
            <a:avLst/>
          </a:prstGeom>
          <a:ln>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7B589873-2DCB-E74C-8535-7FDF5BF00025}"/>
              </a:ext>
            </a:extLst>
          </p:cNvPr>
          <p:cNvCxnSpPr>
            <a:cxnSpLocks/>
          </p:cNvCxnSpPr>
          <p:nvPr/>
        </p:nvCxnSpPr>
        <p:spPr>
          <a:xfrm>
            <a:off x="3599737" y="4238876"/>
            <a:ext cx="253013" cy="10878"/>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67" name="Straight Connector 166">
            <a:extLst>
              <a:ext uri="{FF2B5EF4-FFF2-40B4-BE49-F238E27FC236}">
                <a16:creationId xmlns:a16="http://schemas.microsoft.com/office/drawing/2014/main" id="{CCB609A1-B3DD-DD4B-8B1E-DB584EB44B6E}"/>
              </a:ext>
            </a:extLst>
          </p:cNvPr>
          <p:cNvCxnSpPr>
            <a:cxnSpLocks/>
          </p:cNvCxnSpPr>
          <p:nvPr/>
        </p:nvCxnSpPr>
        <p:spPr>
          <a:xfrm flipH="1" flipV="1">
            <a:off x="3190317" y="4345952"/>
            <a:ext cx="22106" cy="1190421"/>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a:extLst>
              <a:ext uri="{FF2B5EF4-FFF2-40B4-BE49-F238E27FC236}">
                <a16:creationId xmlns:a16="http://schemas.microsoft.com/office/drawing/2014/main" id="{5741E7A2-4BC0-0E4F-ABBE-AEF29BDD97BF}"/>
              </a:ext>
            </a:extLst>
          </p:cNvPr>
          <p:cNvCxnSpPr>
            <a:cxnSpLocks/>
          </p:cNvCxnSpPr>
          <p:nvPr/>
        </p:nvCxnSpPr>
        <p:spPr>
          <a:xfrm flipH="1" flipV="1">
            <a:off x="2770789" y="4391910"/>
            <a:ext cx="12038" cy="1340007"/>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BB53CF1B-3D39-3549-A388-46A082089379}"/>
              </a:ext>
            </a:extLst>
          </p:cNvPr>
          <p:cNvCxnSpPr>
            <a:cxnSpLocks/>
          </p:cNvCxnSpPr>
          <p:nvPr/>
        </p:nvCxnSpPr>
        <p:spPr>
          <a:xfrm>
            <a:off x="2064371" y="4553008"/>
            <a:ext cx="173555" cy="0"/>
          </a:xfrm>
          <a:prstGeom prst="line">
            <a:avLst/>
          </a:prstGeom>
          <a:ln w="25400">
            <a:solidFill>
              <a:srgbClr val="00B050"/>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CEDF860A-B3E3-1741-9E6D-027DEFE61059}"/>
              </a:ext>
            </a:extLst>
          </p:cNvPr>
          <p:cNvSpPr>
            <a:spLocks noGrp="1"/>
          </p:cNvSpPr>
          <p:nvPr>
            <p:ph type="title"/>
          </p:nvPr>
        </p:nvSpPr>
        <p:spPr>
          <a:xfrm>
            <a:off x="2652324" y="826132"/>
            <a:ext cx="935736" cy="549275"/>
          </a:xfrm>
          <a:solidFill>
            <a:srgbClr val="92D050"/>
          </a:solidFill>
          <a:ln>
            <a:solidFill>
              <a:schemeClr val="tx1"/>
            </a:solidFill>
          </a:ln>
        </p:spPr>
        <p:txBody>
          <a:bodyPr>
            <a:normAutofit/>
          </a:bodyPr>
          <a:lstStyle/>
          <a:p>
            <a:pPr algn="ctr"/>
            <a:r>
              <a:rPr lang="en-US" sz="1200" dirty="0"/>
              <a:t>CIRCUIT BREAKER</a:t>
            </a:r>
          </a:p>
        </p:txBody>
      </p:sp>
      <p:sp>
        <p:nvSpPr>
          <p:cNvPr id="196" name="TextBox 195">
            <a:extLst>
              <a:ext uri="{FF2B5EF4-FFF2-40B4-BE49-F238E27FC236}">
                <a16:creationId xmlns:a16="http://schemas.microsoft.com/office/drawing/2014/main" id="{8B25ADC7-4C8F-4E43-ADE4-D708D6A460BD}"/>
              </a:ext>
            </a:extLst>
          </p:cNvPr>
          <p:cNvSpPr txBox="1"/>
          <p:nvPr/>
        </p:nvSpPr>
        <p:spPr>
          <a:xfrm>
            <a:off x="5840365" y="5243767"/>
            <a:ext cx="1905461" cy="1200329"/>
          </a:xfrm>
          <a:prstGeom prst="rect">
            <a:avLst/>
          </a:prstGeom>
          <a:solidFill>
            <a:schemeClr val="bg1"/>
          </a:solidFill>
          <a:ln w="12700">
            <a:solidFill>
              <a:schemeClr val="tx1"/>
            </a:solidFill>
          </a:ln>
        </p:spPr>
        <p:txBody>
          <a:bodyPr wrap="square" rtlCol="0">
            <a:spAutoFit/>
          </a:bodyPr>
          <a:lstStyle/>
          <a:p>
            <a:pPr algn="ctr"/>
            <a:r>
              <a:rPr lang="en-US" dirty="0"/>
              <a:t>TO A DIN32 OR SMINI INPUT CARD ON I/O MOTHERBOARD</a:t>
            </a:r>
          </a:p>
        </p:txBody>
      </p:sp>
      <p:sp>
        <p:nvSpPr>
          <p:cNvPr id="198" name="TextBox 197">
            <a:extLst>
              <a:ext uri="{FF2B5EF4-FFF2-40B4-BE49-F238E27FC236}">
                <a16:creationId xmlns:a16="http://schemas.microsoft.com/office/drawing/2014/main" id="{680542E7-724E-964D-8CD5-23492CE8BE9B}"/>
              </a:ext>
            </a:extLst>
          </p:cNvPr>
          <p:cNvSpPr txBox="1"/>
          <p:nvPr/>
        </p:nvSpPr>
        <p:spPr>
          <a:xfrm>
            <a:off x="8167365" y="482237"/>
            <a:ext cx="3848100" cy="830997"/>
          </a:xfrm>
          <a:prstGeom prst="rect">
            <a:avLst/>
          </a:prstGeom>
          <a:noFill/>
        </p:spPr>
        <p:txBody>
          <a:bodyPr wrap="square" rtlCol="0">
            <a:spAutoFit/>
          </a:bodyPr>
          <a:lstStyle/>
          <a:p>
            <a:pPr algn="ctr"/>
            <a:r>
              <a:rPr lang="en-US" sz="2400" dirty="0"/>
              <a:t>TRACK AND DETECTOR CONNECTIONS</a:t>
            </a:r>
          </a:p>
        </p:txBody>
      </p:sp>
      <p:cxnSp>
        <p:nvCxnSpPr>
          <p:cNvPr id="9" name="Straight Arrow Connector 8">
            <a:extLst>
              <a:ext uri="{FF2B5EF4-FFF2-40B4-BE49-F238E27FC236}">
                <a16:creationId xmlns:a16="http://schemas.microsoft.com/office/drawing/2014/main" id="{B7FC6A44-334F-CF4D-913C-BEABCA0DBA0B}"/>
              </a:ext>
            </a:extLst>
          </p:cNvPr>
          <p:cNvCxnSpPr>
            <a:cxnSpLocks/>
          </p:cNvCxnSpPr>
          <p:nvPr/>
        </p:nvCxnSpPr>
        <p:spPr>
          <a:xfrm>
            <a:off x="3669047" y="5352087"/>
            <a:ext cx="2108308" cy="229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FDE8D723-F1AB-4441-8BEF-BFF040B8C8CC}"/>
              </a:ext>
            </a:extLst>
          </p:cNvPr>
          <p:cNvCxnSpPr>
            <a:cxnSpLocks/>
          </p:cNvCxnSpPr>
          <p:nvPr/>
        </p:nvCxnSpPr>
        <p:spPr>
          <a:xfrm>
            <a:off x="2417569" y="6013874"/>
            <a:ext cx="3359786" cy="39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C7D7D41E-2C13-D046-9F35-4D6DB4729887}"/>
              </a:ext>
            </a:extLst>
          </p:cNvPr>
          <p:cNvCxnSpPr>
            <a:cxnSpLocks/>
          </p:cNvCxnSpPr>
          <p:nvPr/>
        </p:nvCxnSpPr>
        <p:spPr>
          <a:xfrm>
            <a:off x="2737068" y="5731917"/>
            <a:ext cx="3040287" cy="237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3384BEC2-0560-7D43-89C0-ABC3C7D068C5}"/>
              </a:ext>
            </a:extLst>
          </p:cNvPr>
          <p:cNvSpPr txBox="1"/>
          <p:nvPr/>
        </p:nvSpPr>
        <p:spPr>
          <a:xfrm>
            <a:off x="9003173" y="4626841"/>
            <a:ext cx="1767740" cy="1846659"/>
          </a:xfrm>
          <a:prstGeom prst="rect">
            <a:avLst/>
          </a:prstGeom>
          <a:noFill/>
          <a:ln>
            <a:solidFill>
              <a:schemeClr val="tx1"/>
            </a:solidFill>
          </a:ln>
        </p:spPr>
        <p:txBody>
          <a:bodyPr wrap="square" rtlCol="0">
            <a:spAutoFit/>
          </a:bodyPr>
          <a:lstStyle/>
          <a:p>
            <a:pPr algn="ctr"/>
            <a:r>
              <a:rPr lang="en-US" sz="2400" dirty="0"/>
              <a:t>NOTE</a:t>
            </a:r>
          </a:p>
          <a:p>
            <a:r>
              <a:rPr lang="en-US" dirty="0"/>
              <a:t>TRACK POWER IS ISOLATED FROM ALL OF THE COMPUTER CONNECTIONS</a:t>
            </a:r>
          </a:p>
        </p:txBody>
      </p:sp>
      <p:cxnSp>
        <p:nvCxnSpPr>
          <p:cNvPr id="13" name="Straight Connector 12">
            <a:extLst>
              <a:ext uri="{FF2B5EF4-FFF2-40B4-BE49-F238E27FC236}">
                <a16:creationId xmlns:a16="http://schemas.microsoft.com/office/drawing/2014/main" id="{C1E69146-1CFB-A040-8BE4-861709A532AE}"/>
              </a:ext>
            </a:extLst>
          </p:cNvPr>
          <p:cNvCxnSpPr>
            <a:cxnSpLocks/>
          </p:cNvCxnSpPr>
          <p:nvPr/>
        </p:nvCxnSpPr>
        <p:spPr>
          <a:xfrm>
            <a:off x="10292498" y="2394202"/>
            <a:ext cx="0" cy="1713074"/>
          </a:xfrm>
          <a:prstGeom prst="line">
            <a:avLst/>
          </a:prstGeom>
          <a:ln w="508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BA5435AD-01CB-464A-99D7-914C34597FD7}"/>
              </a:ext>
            </a:extLst>
          </p:cNvPr>
          <p:cNvCxnSpPr>
            <a:cxnSpLocks/>
          </p:cNvCxnSpPr>
          <p:nvPr/>
        </p:nvCxnSpPr>
        <p:spPr>
          <a:xfrm flipH="1" flipV="1">
            <a:off x="3956286" y="4297347"/>
            <a:ext cx="1535164" cy="73391"/>
          </a:xfrm>
          <a:prstGeom prst="straightConnector1">
            <a:avLst/>
          </a:prstGeom>
          <a:ln w="38100">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9C81FC04-1287-6C44-B181-DDC68E647C83}"/>
              </a:ext>
            </a:extLst>
          </p:cNvPr>
          <p:cNvCxnSpPr>
            <a:cxnSpLocks/>
          </p:cNvCxnSpPr>
          <p:nvPr/>
        </p:nvCxnSpPr>
        <p:spPr>
          <a:xfrm>
            <a:off x="7775725" y="1313234"/>
            <a:ext cx="2995188" cy="0"/>
          </a:xfrm>
          <a:prstGeom prst="line">
            <a:avLst/>
          </a:prstGeom>
          <a:ln w="25400"/>
        </p:spPr>
        <p:style>
          <a:lnRef idx="1">
            <a:schemeClr val="dk1"/>
          </a:lnRef>
          <a:fillRef idx="0">
            <a:schemeClr val="dk1"/>
          </a:fillRef>
          <a:effectRef idx="0">
            <a:schemeClr val="dk1"/>
          </a:effectRef>
          <a:fontRef idx="minor">
            <a:schemeClr val="tx1"/>
          </a:fontRef>
        </p:style>
      </p:cxnSp>
      <p:cxnSp>
        <p:nvCxnSpPr>
          <p:cNvPr id="80" name="Straight Connector 79">
            <a:extLst>
              <a:ext uri="{FF2B5EF4-FFF2-40B4-BE49-F238E27FC236}">
                <a16:creationId xmlns:a16="http://schemas.microsoft.com/office/drawing/2014/main" id="{E5750444-A492-6A47-9346-4F7CC186FABC}"/>
              </a:ext>
            </a:extLst>
          </p:cNvPr>
          <p:cNvCxnSpPr>
            <a:cxnSpLocks/>
          </p:cNvCxnSpPr>
          <p:nvPr/>
        </p:nvCxnSpPr>
        <p:spPr>
          <a:xfrm flipV="1">
            <a:off x="10770913" y="1313235"/>
            <a:ext cx="0" cy="385187"/>
          </a:xfrm>
          <a:prstGeom prst="line">
            <a:avLst/>
          </a:prstGeom>
          <a:ln w="25400"/>
        </p:spPr>
        <p:style>
          <a:lnRef idx="1">
            <a:schemeClr val="dk1"/>
          </a:lnRef>
          <a:fillRef idx="0">
            <a:schemeClr val="dk1"/>
          </a:fillRef>
          <a:effectRef idx="0">
            <a:schemeClr val="dk1"/>
          </a:effectRef>
          <a:fontRef idx="minor">
            <a:schemeClr val="tx1"/>
          </a:fontRef>
        </p:style>
      </p:cxnSp>
      <p:sp>
        <p:nvSpPr>
          <p:cNvPr id="28" name="Title 1">
            <a:extLst>
              <a:ext uri="{FF2B5EF4-FFF2-40B4-BE49-F238E27FC236}">
                <a16:creationId xmlns:a16="http://schemas.microsoft.com/office/drawing/2014/main" id="{4D16E373-E2AE-0346-A514-063D726800EC}"/>
              </a:ext>
            </a:extLst>
          </p:cNvPr>
          <p:cNvSpPr txBox="1">
            <a:spLocks/>
          </p:cNvSpPr>
          <p:nvPr/>
        </p:nvSpPr>
        <p:spPr>
          <a:xfrm>
            <a:off x="10303045" y="1423785"/>
            <a:ext cx="935736" cy="549275"/>
          </a:xfrm>
          <a:prstGeom prst="rect">
            <a:avLst/>
          </a:prstGeom>
          <a:solidFill>
            <a:srgbClr val="92D050"/>
          </a:solidFill>
          <a:ln>
            <a:solidFill>
              <a:schemeClr val="tx1"/>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200" dirty="0"/>
              <a:t>CIRCUIT BREAKER</a:t>
            </a:r>
          </a:p>
        </p:txBody>
      </p:sp>
      <p:cxnSp>
        <p:nvCxnSpPr>
          <p:cNvPr id="81" name="Straight Connector 80">
            <a:extLst>
              <a:ext uri="{FF2B5EF4-FFF2-40B4-BE49-F238E27FC236}">
                <a16:creationId xmlns:a16="http://schemas.microsoft.com/office/drawing/2014/main" id="{2A6647A7-ADC5-CC48-A314-5E957A06ECB0}"/>
              </a:ext>
            </a:extLst>
          </p:cNvPr>
          <p:cNvCxnSpPr>
            <a:cxnSpLocks/>
          </p:cNvCxnSpPr>
          <p:nvPr/>
        </p:nvCxnSpPr>
        <p:spPr>
          <a:xfrm flipV="1">
            <a:off x="6020485" y="3211889"/>
            <a:ext cx="4750428" cy="210764"/>
          </a:xfrm>
          <a:prstGeom prst="line">
            <a:avLst/>
          </a:prstGeom>
          <a:ln w="25400">
            <a:solidFill>
              <a:srgbClr val="FF0000"/>
            </a:solidFill>
            <a:prstDash val="dashDot"/>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469ADBF3-5572-1B48-8F08-B457F9F40F9B}"/>
              </a:ext>
            </a:extLst>
          </p:cNvPr>
          <p:cNvCxnSpPr>
            <a:cxnSpLocks/>
          </p:cNvCxnSpPr>
          <p:nvPr/>
        </p:nvCxnSpPr>
        <p:spPr>
          <a:xfrm flipV="1">
            <a:off x="10770913" y="1973062"/>
            <a:ext cx="0" cy="659825"/>
          </a:xfrm>
          <a:prstGeom prst="line">
            <a:avLst/>
          </a:prstGeom>
          <a:ln w="25400">
            <a:solidFill>
              <a:srgbClr val="FF0000"/>
            </a:solidFill>
            <a:prstDash val="dashDot"/>
          </a:ln>
        </p:spPr>
        <p:style>
          <a:lnRef idx="1">
            <a:schemeClr val="accent1"/>
          </a:lnRef>
          <a:fillRef idx="0">
            <a:schemeClr val="accent1"/>
          </a:fillRef>
          <a:effectRef idx="0">
            <a:schemeClr val="accent1"/>
          </a:effectRef>
          <a:fontRef idx="minor">
            <a:schemeClr val="tx1"/>
          </a:fontRef>
        </p:style>
      </p:cxnSp>
      <p:cxnSp>
        <p:nvCxnSpPr>
          <p:cNvPr id="95" name="Straight Arrow Connector 94">
            <a:extLst>
              <a:ext uri="{FF2B5EF4-FFF2-40B4-BE49-F238E27FC236}">
                <a16:creationId xmlns:a16="http://schemas.microsoft.com/office/drawing/2014/main" id="{8AD85702-BB4A-C449-AF24-50AC28D82A58}"/>
              </a:ext>
            </a:extLst>
          </p:cNvPr>
          <p:cNvCxnSpPr>
            <a:cxnSpLocks/>
          </p:cNvCxnSpPr>
          <p:nvPr/>
        </p:nvCxnSpPr>
        <p:spPr>
          <a:xfrm>
            <a:off x="3212423" y="5556799"/>
            <a:ext cx="2543196" cy="128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9133515D-1740-3E49-A304-1F382753AD71}"/>
              </a:ext>
            </a:extLst>
          </p:cNvPr>
          <p:cNvCxnSpPr>
            <a:cxnSpLocks/>
            <a:endCxn id="78" idx="1"/>
          </p:cNvCxnSpPr>
          <p:nvPr/>
        </p:nvCxnSpPr>
        <p:spPr>
          <a:xfrm flipV="1">
            <a:off x="3685333" y="4361631"/>
            <a:ext cx="105055" cy="38486"/>
          </a:xfrm>
          <a:prstGeom prst="line">
            <a:avLst/>
          </a:prstGeom>
          <a:ln w="127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1F5F1FA0-D78E-BE46-86B9-34B7AEDB00E5}"/>
              </a:ext>
            </a:extLst>
          </p:cNvPr>
          <p:cNvCxnSpPr>
            <a:cxnSpLocks/>
          </p:cNvCxnSpPr>
          <p:nvPr/>
        </p:nvCxnSpPr>
        <p:spPr>
          <a:xfrm flipV="1">
            <a:off x="3406157" y="2951480"/>
            <a:ext cx="3273802" cy="705988"/>
          </a:xfrm>
          <a:prstGeom prst="line">
            <a:avLst/>
          </a:prstGeom>
          <a:ln w="254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33825CDD-8524-C24B-9843-809C6CF4844B}"/>
              </a:ext>
            </a:extLst>
          </p:cNvPr>
          <p:cNvCxnSpPr>
            <a:cxnSpLocks/>
          </p:cNvCxnSpPr>
          <p:nvPr/>
        </p:nvCxnSpPr>
        <p:spPr>
          <a:xfrm flipH="1">
            <a:off x="4509529" y="4607986"/>
            <a:ext cx="901240" cy="955240"/>
          </a:xfrm>
          <a:prstGeom prst="straightConnector1">
            <a:avLst/>
          </a:prstGeom>
          <a:ln w="38100">
            <a:prstDash val="dashDot"/>
            <a:tailEnd type="triangle"/>
          </a:ln>
        </p:spPr>
        <p:style>
          <a:lnRef idx="1">
            <a:schemeClr val="accent1"/>
          </a:lnRef>
          <a:fillRef idx="0">
            <a:schemeClr val="accent1"/>
          </a:fillRef>
          <a:effectRef idx="0">
            <a:schemeClr val="accent1"/>
          </a:effectRef>
          <a:fontRef idx="minor">
            <a:schemeClr val="tx1"/>
          </a:fontRef>
        </p:style>
      </p:cxnSp>
      <p:cxnSp>
        <p:nvCxnSpPr>
          <p:cNvPr id="74" name="Straight Connector 73">
            <a:extLst>
              <a:ext uri="{FF2B5EF4-FFF2-40B4-BE49-F238E27FC236}">
                <a16:creationId xmlns:a16="http://schemas.microsoft.com/office/drawing/2014/main" id="{EC135C28-9661-E143-B82D-4F687CC0BE35}"/>
              </a:ext>
            </a:extLst>
          </p:cNvPr>
          <p:cNvCxnSpPr>
            <a:cxnSpLocks/>
          </p:cNvCxnSpPr>
          <p:nvPr/>
        </p:nvCxnSpPr>
        <p:spPr>
          <a:xfrm flipV="1">
            <a:off x="10770913" y="3059607"/>
            <a:ext cx="0" cy="152282"/>
          </a:xfrm>
          <a:prstGeom prst="line">
            <a:avLst/>
          </a:prstGeom>
          <a:ln w="25400">
            <a:solidFill>
              <a:srgbClr val="FF0000"/>
            </a:solidFill>
            <a:prstDash val="dash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63561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Tm="31622">
        <p15:prstTrans prst="wind"/>
      </p:transition>
    </mc:Choice>
    <mc:Fallback xmlns="">
      <p:transition spd="slow" advTm="31622">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Curved Connector 16">
            <a:extLst>
              <a:ext uri="{FF2B5EF4-FFF2-40B4-BE49-F238E27FC236}">
                <a16:creationId xmlns:a16="http://schemas.microsoft.com/office/drawing/2014/main" id="{2AA52AB7-0A1B-8E4D-98DC-C1A358A0E7E4}"/>
              </a:ext>
            </a:extLst>
          </p:cNvPr>
          <p:cNvCxnSpPr>
            <a:cxnSpLocks/>
            <a:endCxn id="9" idx="1"/>
          </p:cNvCxnSpPr>
          <p:nvPr/>
        </p:nvCxnSpPr>
        <p:spPr>
          <a:xfrm flipV="1">
            <a:off x="757939" y="5114755"/>
            <a:ext cx="1535461" cy="223544"/>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86745022-1A4C-974A-9AE1-06BAD3561D85}"/>
              </a:ext>
            </a:extLst>
          </p:cNvPr>
          <p:cNvSpPr txBox="1"/>
          <p:nvPr/>
        </p:nvSpPr>
        <p:spPr>
          <a:xfrm>
            <a:off x="2289624" y="951004"/>
            <a:ext cx="982639" cy="2492990"/>
          </a:xfrm>
          <a:prstGeom prst="rect">
            <a:avLst/>
          </a:prstGeom>
          <a:solidFill>
            <a:srgbClr val="FFFF00"/>
          </a:solidFill>
          <a:ln>
            <a:solidFill>
              <a:schemeClr val="tx1"/>
            </a:solidFill>
          </a:ln>
        </p:spPr>
        <p:txBody>
          <a:bodyPr wrap="square" rtlCol="0">
            <a:spAutoFit/>
          </a:bodyPr>
          <a:lstStyle/>
          <a:p>
            <a:pPr algn="ctr"/>
            <a:r>
              <a:rPr lang="en-US" sz="1200" dirty="0"/>
              <a:t>Chubb Detector and Mother board</a:t>
            </a:r>
          </a:p>
          <a:p>
            <a:pPr algn="ctr"/>
            <a:r>
              <a:rPr lang="en-US" sz="1200" dirty="0"/>
              <a:t>12 detectors</a:t>
            </a:r>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a:p>
            <a:pPr algn="ctr"/>
            <a:endParaRPr lang="en-US" sz="1200" dirty="0"/>
          </a:p>
        </p:txBody>
      </p:sp>
      <p:cxnSp>
        <p:nvCxnSpPr>
          <p:cNvPr id="99" name="Straight Connector 98">
            <a:extLst>
              <a:ext uri="{FF2B5EF4-FFF2-40B4-BE49-F238E27FC236}">
                <a16:creationId xmlns:a16="http://schemas.microsoft.com/office/drawing/2014/main" id="{57409536-F4E4-0B4B-8436-2DAD90DC885B}"/>
              </a:ext>
            </a:extLst>
          </p:cNvPr>
          <p:cNvCxnSpPr>
            <a:endCxn id="5" idx="2"/>
          </p:cNvCxnSpPr>
          <p:nvPr/>
        </p:nvCxnSpPr>
        <p:spPr>
          <a:xfrm>
            <a:off x="2780943" y="1254039"/>
            <a:ext cx="1" cy="2189955"/>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B87546CA-E2CF-FB4B-BBC9-A88968D3246B}"/>
              </a:ext>
            </a:extLst>
          </p:cNvPr>
          <p:cNvSpPr>
            <a:spLocks noGrp="1"/>
          </p:cNvSpPr>
          <p:nvPr>
            <p:ph type="title"/>
          </p:nvPr>
        </p:nvSpPr>
        <p:spPr>
          <a:xfrm>
            <a:off x="860515" y="173190"/>
            <a:ext cx="10515600" cy="603866"/>
          </a:xfrm>
        </p:spPr>
        <p:txBody>
          <a:bodyPr>
            <a:normAutofit/>
          </a:bodyPr>
          <a:lstStyle/>
          <a:p>
            <a:pPr algn="ctr"/>
            <a:r>
              <a:rPr lang="en-US" sz="3200" dirty="0"/>
              <a:t>Detector output to Computer connections</a:t>
            </a:r>
          </a:p>
        </p:txBody>
      </p:sp>
      <p:sp>
        <p:nvSpPr>
          <p:cNvPr id="8" name="TextBox 7">
            <a:extLst>
              <a:ext uri="{FF2B5EF4-FFF2-40B4-BE49-F238E27FC236}">
                <a16:creationId xmlns:a16="http://schemas.microsoft.com/office/drawing/2014/main" id="{95F4E384-96AE-874F-9EB4-ED06088D6A74}"/>
              </a:ext>
            </a:extLst>
          </p:cNvPr>
          <p:cNvSpPr txBox="1"/>
          <p:nvPr/>
        </p:nvSpPr>
        <p:spPr>
          <a:xfrm>
            <a:off x="10246421" y="4487696"/>
            <a:ext cx="1145855" cy="923330"/>
          </a:xfrm>
          <a:prstGeom prst="rect">
            <a:avLst/>
          </a:prstGeom>
          <a:noFill/>
          <a:ln>
            <a:solidFill>
              <a:schemeClr val="tx1"/>
            </a:solidFill>
          </a:ln>
        </p:spPr>
        <p:txBody>
          <a:bodyPr wrap="square" rtlCol="0">
            <a:spAutoFit/>
          </a:bodyPr>
          <a:lstStyle/>
          <a:p>
            <a:pPr algn="ctr"/>
            <a:r>
              <a:rPr lang="en-US" dirty="0"/>
              <a:t> Power Supply +5VDC</a:t>
            </a:r>
          </a:p>
        </p:txBody>
      </p:sp>
      <p:sp>
        <p:nvSpPr>
          <p:cNvPr id="9" name="TextBox 8">
            <a:extLst>
              <a:ext uri="{FF2B5EF4-FFF2-40B4-BE49-F238E27FC236}">
                <a16:creationId xmlns:a16="http://schemas.microsoft.com/office/drawing/2014/main" id="{2D03B995-9850-C54E-85F7-768E698BC886}"/>
              </a:ext>
            </a:extLst>
          </p:cNvPr>
          <p:cNvSpPr txBox="1"/>
          <p:nvPr/>
        </p:nvSpPr>
        <p:spPr>
          <a:xfrm>
            <a:off x="2293400" y="4791589"/>
            <a:ext cx="1344434" cy="646331"/>
          </a:xfrm>
          <a:prstGeom prst="rect">
            <a:avLst/>
          </a:prstGeom>
          <a:noFill/>
          <a:ln>
            <a:solidFill>
              <a:schemeClr val="tx1"/>
            </a:solidFill>
          </a:ln>
        </p:spPr>
        <p:txBody>
          <a:bodyPr wrap="square" rtlCol="0">
            <a:spAutoFit/>
          </a:bodyPr>
          <a:lstStyle/>
          <a:p>
            <a:pPr algn="ctr"/>
            <a:r>
              <a:rPr lang="en-US" dirty="0"/>
              <a:t>RS232 to RS485 Card</a:t>
            </a:r>
          </a:p>
        </p:txBody>
      </p:sp>
      <p:sp>
        <p:nvSpPr>
          <p:cNvPr id="10" name="TextBox 9">
            <a:extLst>
              <a:ext uri="{FF2B5EF4-FFF2-40B4-BE49-F238E27FC236}">
                <a16:creationId xmlns:a16="http://schemas.microsoft.com/office/drawing/2014/main" id="{87C38A0B-82DB-CD40-863E-DAE3E7D3CEBE}"/>
              </a:ext>
            </a:extLst>
          </p:cNvPr>
          <p:cNvSpPr txBox="1"/>
          <p:nvPr/>
        </p:nvSpPr>
        <p:spPr>
          <a:xfrm>
            <a:off x="170097" y="4000018"/>
            <a:ext cx="587844" cy="1754326"/>
          </a:xfrm>
          <a:prstGeom prst="rect">
            <a:avLst/>
          </a:prstGeom>
          <a:solidFill>
            <a:schemeClr val="bg2"/>
          </a:solidFill>
          <a:ln>
            <a:solidFill>
              <a:schemeClr val="tx1"/>
            </a:solidFill>
          </a:ln>
        </p:spPr>
        <p:txBody>
          <a:bodyPr wrap="square" rtlCol="0">
            <a:spAutoFit/>
          </a:bodyPr>
          <a:lstStyle/>
          <a:p>
            <a:r>
              <a:rPr lang="en-US" dirty="0"/>
              <a:t>CPU</a:t>
            </a:r>
          </a:p>
          <a:p>
            <a:endParaRPr lang="en-US" dirty="0"/>
          </a:p>
          <a:p>
            <a:endParaRPr lang="en-US" dirty="0"/>
          </a:p>
          <a:p>
            <a:endParaRPr lang="en-US" dirty="0"/>
          </a:p>
          <a:p>
            <a:endParaRPr lang="en-US" dirty="0"/>
          </a:p>
          <a:p>
            <a:endParaRPr lang="en-US" dirty="0"/>
          </a:p>
        </p:txBody>
      </p:sp>
      <p:sp>
        <p:nvSpPr>
          <p:cNvPr id="11" name="Rectangle 10">
            <a:extLst>
              <a:ext uri="{FF2B5EF4-FFF2-40B4-BE49-F238E27FC236}">
                <a16:creationId xmlns:a16="http://schemas.microsoft.com/office/drawing/2014/main" id="{8346F958-CE58-2240-8A99-7F329B6048E4}"/>
              </a:ext>
            </a:extLst>
          </p:cNvPr>
          <p:cNvSpPr/>
          <p:nvPr/>
        </p:nvSpPr>
        <p:spPr>
          <a:xfrm>
            <a:off x="874749" y="4253009"/>
            <a:ext cx="1050879" cy="679579"/>
          </a:xfrm>
          <a:prstGeom prst="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rapezoid 11">
            <a:extLst>
              <a:ext uri="{FF2B5EF4-FFF2-40B4-BE49-F238E27FC236}">
                <a16:creationId xmlns:a16="http://schemas.microsoft.com/office/drawing/2014/main" id="{418557A8-97C0-F241-9C40-07DEF303E395}"/>
              </a:ext>
            </a:extLst>
          </p:cNvPr>
          <p:cNvSpPr/>
          <p:nvPr/>
        </p:nvSpPr>
        <p:spPr>
          <a:xfrm>
            <a:off x="1254921" y="4926329"/>
            <a:ext cx="382137" cy="558377"/>
          </a:xfrm>
          <a:prstGeom prst="trapezoid">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ounded Rectangle 12">
            <a:extLst>
              <a:ext uri="{FF2B5EF4-FFF2-40B4-BE49-F238E27FC236}">
                <a16:creationId xmlns:a16="http://schemas.microsoft.com/office/drawing/2014/main" id="{3392D96B-5F75-D943-BCD5-FF88AF8DA670}"/>
              </a:ext>
            </a:extLst>
          </p:cNvPr>
          <p:cNvSpPr/>
          <p:nvPr/>
        </p:nvSpPr>
        <p:spPr>
          <a:xfrm>
            <a:off x="977107" y="4364481"/>
            <a:ext cx="846161" cy="45037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ight Triangle 13">
            <a:extLst>
              <a:ext uri="{FF2B5EF4-FFF2-40B4-BE49-F238E27FC236}">
                <a16:creationId xmlns:a16="http://schemas.microsoft.com/office/drawing/2014/main" id="{89EAAFEA-2F01-6D4B-8F31-F8EB5E73C9DE}"/>
              </a:ext>
            </a:extLst>
          </p:cNvPr>
          <p:cNvSpPr/>
          <p:nvPr/>
        </p:nvSpPr>
        <p:spPr>
          <a:xfrm rot="2905461">
            <a:off x="296517" y="6032856"/>
            <a:ext cx="547390" cy="290548"/>
          </a:xfrm>
          <a:prstGeom prst="rtTriangle">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Parallelogram 14">
            <a:extLst>
              <a:ext uri="{FF2B5EF4-FFF2-40B4-BE49-F238E27FC236}">
                <a16:creationId xmlns:a16="http://schemas.microsoft.com/office/drawing/2014/main" id="{EF6357B2-2E19-B14D-BB2C-22B2FDB97B70}"/>
              </a:ext>
            </a:extLst>
          </p:cNvPr>
          <p:cNvSpPr/>
          <p:nvPr/>
        </p:nvSpPr>
        <p:spPr>
          <a:xfrm rot="10800000" flipV="1">
            <a:off x="532849" y="5891583"/>
            <a:ext cx="1856096" cy="562846"/>
          </a:xfrm>
          <a:prstGeom prst="parallelogram">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1" name="Curved Connector 20">
            <a:extLst>
              <a:ext uri="{FF2B5EF4-FFF2-40B4-BE49-F238E27FC236}">
                <a16:creationId xmlns:a16="http://schemas.microsoft.com/office/drawing/2014/main" id="{E0F83162-06EA-6B46-BF98-6E4B28EF8CE7}"/>
              </a:ext>
            </a:extLst>
          </p:cNvPr>
          <p:cNvCxnSpPr>
            <a:cxnSpLocks/>
            <a:endCxn id="12" idx="2"/>
          </p:cNvCxnSpPr>
          <p:nvPr/>
        </p:nvCxnSpPr>
        <p:spPr>
          <a:xfrm rot="10800000">
            <a:off x="1445990" y="5484706"/>
            <a:ext cx="669102" cy="435556"/>
          </a:xfrm>
          <a:prstGeom prst="curvedConnector2">
            <a:avLst/>
          </a:prstGeom>
          <a:ln>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Curved Connector 25">
            <a:extLst>
              <a:ext uri="{FF2B5EF4-FFF2-40B4-BE49-F238E27FC236}">
                <a16:creationId xmlns:a16="http://schemas.microsoft.com/office/drawing/2014/main" id="{8874A428-DA17-7D46-AA70-0846A111FF90}"/>
              </a:ext>
            </a:extLst>
          </p:cNvPr>
          <p:cNvCxnSpPr>
            <a:cxnSpLocks/>
          </p:cNvCxnSpPr>
          <p:nvPr/>
        </p:nvCxnSpPr>
        <p:spPr>
          <a:xfrm rot="16200000" flipH="1">
            <a:off x="563332" y="5483591"/>
            <a:ext cx="602600" cy="213383"/>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DBAD61F4-5999-034E-B3F9-914DA30EF67F}"/>
              </a:ext>
            </a:extLst>
          </p:cNvPr>
          <p:cNvSpPr/>
          <p:nvPr/>
        </p:nvSpPr>
        <p:spPr>
          <a:xfrm>
            <a:off x="4203511" y="3632976"/>
            <a:ext cx="4612942" cy="299983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Curved Connector 32">
            <a:extLst>
              <a:ext uri="{FF2B5EF4-FFF2-40B4-BE49-F238E27FC236}">
                <a16:creationId xmlns:a16="http://schemas.microsoft.com/office/drawing/2014/main" id="{CE183ADC-5841-BF4E-B669-DD0D9F60F0B0}"/>
              </a:ext>
            </a:extLst>
          </p:cNvPr>
          <p:cNvCxnSpPr>
            <a:cxnSpLocks/>
          </p:cNvCxnSpPr>
          <p:nvPr/>
        </p:nvCxnSpPr>
        <p:spPr>
          <a:xfrm rot="5400000" flipH="1" flipV="1">
            <a:off x="3365380" y="3953459"/>
            <a:ext cx="930286" cy="745975"/>
          </a:xfrm>
          <a:prstGeom prst="curvedConnector3">
            <a:avLst>
              <a:gd name="adj1" fmla="val 83742"/>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EC35AB5E-013B-8642-97E5-B8F518A7BC71}"/>
              </a:ext>
            </a:extLst>
          </p:cNvPr>
          <p:cNvSpPr/>
          <p:nvPr/>
        </p:nvSpPr>
        <p:spPr>
          <a:xfrm>
            <a:off x="9214661" y="1393031"/>
            <a:ext cx="2486769" cy="224400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0C125DD1-B792-B943-990A-C51DA0990D36}"/>
              </a:ext>
            </a:extLst>
          </p:cNvPr>
          <p:cNvSpPr txBox="1"/>
          <p:nvPr/>
        </p:nvSpPr>
        <p:spPr>
          <a:xfrm>
            <a:off x="4556181" y="3141755"/>
            <a:ext cx="3285791" cy="461665"/>
          </a:xfrm>
          <a:prstGeom prst="rect">
            <a:avLst/>
          </a:prstGeom>
          <a:noFill/>
        </p:spPr>
        <p:txBody>
          <a:bodyPr wrap="square" rtlCol="0">
            <a:spAutoFit/>
          </a:bodyPr>
          <a:lstStyle/>
          <a:p>
            <a:pPr algn="ctr"/>
            <a:r>
              <a:rPr lang="en-US" sz="1200" dirty="0"/>
              <a:t>Node #1 I /O MBX with SUSCI Card in slot #1 and 14 I –O,  DIN32 or DOUT32 O cards in any order</a:t>
            </a:r>
          </a:p>
        </p:txBody>
      </p:sp>
      <p:sp>
        <p:nvSpPr>
          <p:cNvPr id="49" name="TextBox 48">
            <a:extLst>
              <a:ext uri="{FF2B5EF4-FFF2-40B4-BE49-F238E27FC236}">
                <a16:creationId xmlns:a16="http://schemas.microsoft.com/office/drawing/2014/main" id="{1B23BF5A-1764-4344-AD1F-667EDD9DED0F}"/>
              </a:ext>
            </a:extLst>
          </p:cNvPr>
          <p:cNvSpPr txBox="1"/>
          <p:nvPr/>
        </p:nvSpPr>
        <p:spPr>
          <a:xfrm>
            <a:off x="9644214" y="783723"/>
            <a:ext cx="1447138" cy="461665"/>
          </a:xfrm>
          <a:prstGeom prst="rect">
            <a:avLst/>
          </a:prstGeom>
          <a:noFill/>
        </p:spPr>
        <p:txBody>
          <a:bodyPr wrap="square" rtlCol="0">
            <a:spAutoFit/>
          </a:bodyPr>
          <a:lstStyle/>
          <a:p>
            <a:pPr algn="ctr"/>
            <a:r>
              <a:rPr lang="en-US" sz="1200" dirty="0"/>
              <a:t>Node #2 SMINI Card 48 Outs / 24 Ins</a:t>
            </a:r>
          </a:p>
        </p:txBody>
      </p:sp>
      <p:sp>
        <p:nvSpPr>
          <p:cNvPr id="2" name="TextBox 1">
            <a:extLst>
              <a:ext uri="{FF2B5EF4-FFF2-40B4-BE49-F238E27FC236}">
                <a16:creationId xmlns:a16="http://schemas.microsoft.com/office/drawing/2014/main" id="{18809D21-7DEA-EB4A-B12E-2943EEDB877E}"/>
              </a:ext>
            </a:extLst>
          </p:cNvPr>
          <p:cNvSpPr txBox="1"/>
          <p:nvPr/>
        </p:nvSpPr>
        <p:spPr>
          <a:xfrm>
            <a:off x="1073017" y="4419141"/>
            <a:ext cx="638316" cy="369332"/>
          </a:xfrm>
          <a:prstGeom prst="rect">
            <a:avLst/>
          </a:prstGeom>
          <a:noFill/>
        </p:spPr>
        <p:txBody>
          <a:bodyPr wrap="none" rtlCol="0">
            <a:spAutoFit/>
          </a:bodyPr>
          <a:lstStyle/>
          <a:p>
            <a:r>
              <a:rPr lang="en-US" dirty="0"/>
              <a:t>JMRI</a:t>
            </a:r>
          </a:p>
        </p:txBody>
      </p:sp>
      <p:sp>
        <p:nvSpPr>
          <p:cNvPr id="18" name="TextBox 17">
            <a:extLst>
              <a:ext uri="{FF2B5EF4-FFF2-40B4-BE49-F238E27FC236}">
                <a16:creationId xmlns:a16="http://schemas.microsoft.com/office/drawing/2014/main" id="{954459A0-D9FF-C446-9FC7-5923EC988B27}"/>
              </a:ext>
            </a:extLst>
          </p:cNvPr>
          <p:cNvSpPr txBox="1"/>
          <p:nvPr/>
        </p:nvSpPr>
        <p:spPr>
          <a:xfrm>
            <a:off x="4346070" y="3900356"/>
            <a:ext cx="209529" cy="2400657"/>
          </a:xfrm>
          <a:prstGeom prst="rect">
            <a:avLst/>
          </a:prstGeom>
          <a:noFill/>
          <a:ln>
            <a:solidFill>
              <a:schemeClr val="accent1"/>
            </a:solidFill>
          </a:ln>
        </p:spPr>
        <p:txBody>
          <a:bodyPr wrap="square" rtlCol="0">
            <a:spAutoFit/>
          </a:bodyPr>
          <a:lstStyle/>
          <a:p>
            <a:pPr algn="ctr"/>
            <a:r>
              <a:rPr lang="en-US" sz="1200" dirty="0"/>
              <a:t>SUSCI</a:t>
            </a:r>
          </a:p>
          <a:p>
            <a:endParaRPr lang="en-US" dirty="0"/>
          </a:p>
          <a:p>
            <a:pPr algn="ctr"/>
            <a:endParaRPr lang="en-US" dirty="0"/>
          </a:p>
          <a:p>
            <a:endParaRPr lang="en-US" dirty="0"/>
          </a:p>
          <a:p>
            <a:endParaRPr lang="en-US" dirty="0"/>
          </a:p>
          <a:p>
            <a:endParaRPr lang="en-US" dirty="0"/>
          </a:p>
        </p:txBody>
      </p:sp>
      <p:sp>
        <p:nvSpPr>
          <p:cNvPr id="28" name="TextBox 27">
            <a:extLst>
              <a:ext uri="{FF2B5EF4-FFF2-40B4-BE49-F238E27FC236}">
                <a16:creationId xmlns:a16="http://schemas.microsoft.com/office/drawing/2014/main" id="{756A2A00-35A7-9E43-B78F-CEC79CA79EEF}"/>
              </a:ext>
            </a:extLst>
          </p:cNvPr>
          <p:cNvSpPr txBox="1"/>
          <p:nvPr/>
        </p:nvSpPr>
        <p:spPr>
          <a:xfrm>
            <a:off x="5351031" y="3861303"/>
            <a:ext cx="170716" cy="2323042"/>
          </a:xfrm>
          <a:prstGeom prst="rect">
            <a:avLst/>
          </a:prstGeom>
          <a:noFill/>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29" name="TextBox 28">
            <a:extLst>
              <a:ext uri="{FF2B5EF4-FFF2-40B4-BE49-F238E27FC236}">
                <a16:creationId xmlns:a16="http://schemas.microsoft.com/office/drawing/2014/main" id="{64F22600-49E4-D34B-B80D-79E8D99081C7}"/>
              </a:ext>
            </a:extLst>
          </p:cNvPr>
          <p:cNvSpPr txBox="1"/>
          <p:nvPr/>
        </p:nvSpPr>
        <p:spPr>
          <a:xfrm>
            <a:off x="4769188" y="3900355"/>
            <a:ext cx="166150" cy="2308324"/>
          </a:xfrm>
          <a:prstGeom prst="rect">
            <a:avLst/>
          </a:prstGeom>
          <a:noFill/>
          <a:ln>
            <a:solidFill>
              <a:schemeClr val="accent1"/>
            </a:solidFill>
          </a:ln>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30" name="TextBox 29">
            <a:extLst>
              <a:ext uri="{FF2B5EF4-FFF2-40B4-BE49-F238E27FC236}">
                <a16:creationId xmlns:a16="http://schemas.microsoft.com/office/drawing/2014/main" id="{6F0F4F6D-3549-504E-8DF4-C9203BF160D4}"/>
              </a:ext>
            </a:extLst>
          </p:cNvPr>
          <p:cNvSpPr txBox="1"/>
          <p:nvPr/>
        </p:nvSpPr>
        <p:spPr>
          <a:xfrm>
            <a:off x="5056980" y="4028421"/>
            <a:ext cx="166150" cy="2308324"/>
          </a:xfrm>
          <a:prstGeom prst="rect">
            <a:avLst/>
          </a:prstGeom>
          <a:noFill/>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32" name="TextBox 31">
            <a:extLst>
              <a:ext uri="{FF2B5EF4-FFF2-40B4-BE49-F238E27FC236}">
                <a16:creationId xmlns:a16="http://schemas.microsoft.com/office/drawing/2014/main" id="{3ACF0285-520B-0344-B538-0FF83695E70E}"/>
              </a:ext>
            </a:extLst>
          </p:cNvPr>
          <p:cNvSpPr txBox="1"/>
          <p:nvPr/>
        </p:nvSpPr>
        <p:spPr>
          <a:xfrm>
            <a:off x="5073988" y="3918024"/>
            <a:ext cx="166150" cy="2308324"/>
          </a:xfrm>
          <a:prstGeom prst="rect">
            <a:avLst/>
          </a:prstGeom>
          <a:noFill/>
          <a:ln>
            <a:solidFill>
              <a:schemeClr val="accent1"/>
            </a:solidFill>
          </a:ln>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34" name="TextBox 33">
            <a:extLst>
              <a:ext uri="{FF2B5EF4-FFF2-40B4-BE49-F238E27FC236}">
                <a16:creationId xmlns:a16="http://schemas.microsoft.com/office/drawing/2014/main" id="{B0B81BDC-F0D4-F04E-BCE0-668C63D74AFA}"/>
              </a:ext>
            </a:extLst>
          </p:cNvPr>
          <p:cNvSpPr txBox="1"/>
          <p:nvPr/>
        </p:nvSpPr>
        <p:spPr>
          <a:xfrm>
            <a:off x="5361780" y="3918024"/>
            <a:ext cx="166150" cy="2308324"/>
          </a:xfrm>
          <a:prstGeom prst="rect">
            <a:avLst/>
          </a:prstGeom>
          <a:noFill/>
          <a:ln>
            <a:solidFill>
              <a:schemeClr val="accent1"/>
            </a:solidFill>
          </a:ln>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35" name="TextBox 34">
            <a:extLst>
              <a:ext uri="{FF2B5EF4-FFF2-40B4-BE49-F238E27FC236}">
                <a16:creationId xmlns:a16="http://schemas.microsoft.com/office/drawing/2014/main" id="{AD3A3E9E-3307-5A4C-896A-6BA12E25988A}"/>
              </a:ext>
            </a:extLst>
          </p:cNvPr>
          <p:cNvSpPr txBox="1"/>
          <p:nvPr/>
        </p:nvSpPr>
        <p:spPr>
          <a:xfrm>
            <a:off x="5514180" y="4485621"/>
            <a:ext cx="166150" cy="2308324"/>
          </a:xfrm>
          <a:prstGeom prst="rect">
            <a:avLst/>
          </a:prstGeom>
          <a:noFill/>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36" name="TextBox 35">
            <a:extLst>
              <a:ext uri="{FF2B5EF4-FFF2-40B4-BE49-F238E27FC236}">
                <a16:creationId xmlns:a16="http://schemas.microsoft.com/office/drawing/2014/main" id="{544A8CDA-9F1B-D14A-B114-BBF4278E4E3F}"/>
              </a:ext>
            </a:extLst>
          </p:cNvPr>
          <p:cNvSpPr txBox="1"/>
          <p:nvPr/>
        </p:nvSpPr>
        <p:spPr>
          <a:xfrm>
            <a:off x="5666580" y="4638021"/>
            <a:ext cx="166150" cy="2308324"/>
          </a:xfrm>
          <a:prstGeom prst="rect">
            <a:avLst/>
          </a:prstGeom>
          <a:noFill/>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37" name="TextBox 36">
            <a:extLst>
              <a:ext uri="{FF2B5EF4-FFF2-40B4-BE49-F238E27FC236}">
                <a16:creationId xmlns:a16="http://schemas.microsoft.com/office/drawing/2014/main" id="{33FB6AD9-5F4B-3949-ABD2-A490C58E1152}"/>
              </a:ext>
            </a:extLst>
          </p:cNvPr>
          <p:cNvSpPr txBox="1"/>
          <p:nvPr/>
        </p:nvSpPr>
        <p:spPr>
          <a:xfrm>
            <a:off x="8544249" y="3855632"/>
            <a:ext cx="166150" cy="2308324"/>
          </a:xfrm>
          <a:prstGeom prst="rect">
            <a:avLst/>
          </a:prstGeom>
          <a:noFill/>
          <a:ln>
            <a:solidFill>
              <a:schemeClr val="accent1"/>
            </a:solidFill>
          </a:ln>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38" name="TextBox 37">
            <a:extLst>
              <a:ext uri="{FF2B5EF4-FFF2-40B4-BE49-F238E27FC236}">
                <a16:creationId xmlns:a16="http://schemas.microsoft.com/office/drawing/2014/main" id="{BECCA32A-96E6-D946-A81C-FEE6B7E95890}"/>
              </a:ext>
            </a:extLst>
          </p:cNvPr>
          <p:cNvSpPr txBox="1"/>
          <p:nvPr/>
        </p:nvSpPr>
        <p:spPr>
          <a:xfrm>
            <a:off x="5665340" y="3893197"/>
            <a:ext cx="166150" cy="2308324"/>
          </a:xfrm>
          <a:prstGeom prst="rect">
            <a:avLst/>
          </a:prstGeom>
          <a:noFill/>
          <a:ln>
            <a:solidFill>
              <a:schemeClr val="accent1"/>
            </a:solidFill>
          </a:ln>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39" name="TextBox 38">
            <a:extLst>
              <a:ext uri="{FF2B5EF4-FFF2-40B4-BE49-F238E27FC236}">
                <a16:creationId xmlns:a16="http://schemas.microsoft.com/office/drawing/2014/main" id="{00DBA718-C9D6-2E40-BAC0-35B95CEEF296}"/>
              </a:ext>
            </a:extLst>
          </p:cNvPr>
          <p:cNvSpPr txBox="1"/>
          <p:nvPr/>
        </p:nvSpPr>
        <p:spPr>
          <a:xfrm>
            <a:off x="6691069" y="3893197"/>
            <a:ext cx="166150" cy="2308324"/>
          </a:xfrm>
          <a:prstGeom prst="rect">
            <a:avLst/>
          </a:prstGeom>
          <a:noFill/>
          <a:ln>
            <a:solidFill>
              <a:schemeClr val="accent1"/>
            </a:solidFill>
          </a:ln>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0" name="TextBox 39">
            <a:extLst>
              <a:ext uri="{FF2B5EF4-FFF2-40B4-BE49-F238E27FC236}">
                <a16:creationId xmlns:a16="http://schemas.microsoft.com/office/drawing/2014/main" id="{FF32AF6C-D7F4-2440-9C13-BEBD97AF8707}"/>
              </a:ext>
            </a:extLst>
          </p:cNvPr>
          <p:cNvSpPr txBox="1"/>
          <p:nvPr/>
        </p:nvSpPr>
        <p:spPr>
          <a:xfrm>
            <a:off x="7033158" y="3872441"/>
            <a:ext cx="166150" cy="2308324"/>
          </a:xfrm>
          <a:prstGeom prst="rect">
            <a:avLst/>
          </a:prstGeom>
          <a:noFill/>
          <a:ln>
            <a:solidFill>
              <a:schemeClr val="accent1"/>
            </a:solidFill>
          </a:ln>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1" name="TextBox 40">
            <a:extLst>
              <a:ext uri="{FF2B5EF4-FFF2-40B4-BE49-F238E27FC236}">
                <a16:creationId xmlns:a16="http://schemas.microsoft.com/office/drawing/2014/main" id="{DE9EAB61-7FB5-5440-941C-0708B42B3D1F}"/>
              </a:ext>
            </a:extLst>
          </p:cNvPr>
          <p:cNvSpPr txBox="1"/>
          <p:nvPr/>
        </p:nvSpPr>
        <p:spPr>
          <a:xfrm>
            <a:off x="7375247" y="3881767"/>
            <a:ext cx="166150" cy="2308324"/>
          </a:xfrm>
          <a:prstGeom prst="rect">
            <a:avLst/>
          </a:prstGeom>
          <a:noFill/>
          <a:ln>
            <a:solidFill>
              <a:schemeClr val="accent1"/>
            </a:solidFill>
          </a:ln>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2" name="TextBox 41">
            <a:extLst>
              <a:ext uri="{FF2B5EF4-FFF2-40B4-BE49-F238E27FC236}">
                <a16:creationId xmlns:a16="http://schemas.microsoft.com/office/drawing/2014/main" id="{DBED76E5-86EB-4A42-A688-DD0EDFA186F5}"/>
              </a:ext>
            </a:extLst>
          </p:cNvPr>
          <p:cNvSpPr txBox="1"/>
          <p:nvPr/>
        </p:nvSpPr>
        <p:spPr>
          <a:xfrm>
            <a:off x="7696987" y="3876021"/>
            <a:ext cx="166150" cy="2308324"/>
          </a:xfrm>
          <a:prstGeom prst="rect">
            <a:avLst/>
          </a:prstGeom>
          <a:noFill/>
          <a:ln>
            <a:solidFill>
              <a:schemeClr val="accent1"/>
            </a:solidFill>
          </a:ln>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3" name="TextBox 42">
            <a:extLst>
              <a:ext uri="{FF2B5EF4-FFF2-40B4-BE49-F238E27FC236}">
                <a16:creationId xmlns:a16="http://schemas.microsoft.com/office/drawing/2014/main" id="{CB8B3EA6-BA7D-6546-880E-0DB66F7DC9E0}"/>
              </a:ext>
            </a:extLst>
          </p:cNvPr>
          <p:cNvSpPr txBox="1"/>
          <p:nvPr/>
        </p:nvSpPr>
        <p:spPr>
          <a:xfrm>
            <a:off x="7969191" y="3864682"/>
            <a:ext cx="166150" cy="2308324"/>
          </a:xfrm>
          <a:prstGeom prst="rect">
            <a:avLst/>
          </a:prstGeom>
          <a:noFill/>
          <a:ln>
            <a:solidFill>
              <a:schemeClr val="accent1"/>
            </a:solidFill>
          </a:ln>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6" name="TextBox 45">
            <a:extLst>
              <a:ext uri="{FF2B5EF4-FFF2-40B4-BE49-F238E27FC236}">
                <a16:creationId xmlns:a16="http://schemas.microsoft.com/office/drawing/2014/main" id="{C29F1DEA-A447-C14C-80DC-D08E5E2F7B76}"/>
              </a:ext>
            </a:extLst>
          </p:cNvPr>
          <p:cNvSpPr txBox="1"/>
          <p:nvPr/>
        </p:nvSpPr>
        <p:spPr>
          <a:xfrm>
            <a:off x="8272045" y="3864682"/>
            <a:ext cx="166150" cy="2308324"/>
          </a:xfrm>
          <a:prstGeom prst="rect">
            <a:avLst/>
          </a:prstGeom>
          <a:noFill/>
          <a:ln>
            <a:solidFill>
              <a:schemeClr val="accent1"/>
            </a:solidFill>
          </a:ln>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7" name="TextBox 46">
            <a:extLst>
              <a:ext uri="{FF2B5EF4-FFF2-40B4-BE49-F238E27FC236}">
                <a16:creationId xmlns:a16="http://schemas.microsoft.com/office/drawing/2014/main" id="{8F74EA57-53D9-8648-943A-65394AA39A96}"/>
              </a:ext>
            </a:extLst>
          </p:cNvPr>
          <p:cNvSpPr txBox="1"/>
          <p:nvPr/>
        </p:nvSpPr>
        <p:spPr>
          <a:xfrm>
            <a:off x="5993875" y="3881767"/>
            <a:ext cx="166150" cy="2308324"/>
          </a:xfrm>
          <a:prstGeom prst="rect">
            <a:avLst/>
          </a:prstGeom>
          <a:noFill/>
          <a:ln>
            <a:solidFill>
              <a:schemeClr val="accent1"/>
            </a:solidFill>
          </a:ln>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50" name="TextBox 49">
            <a:extLst>
              <a:ext uri="{FF2B5EF4-FFF2-40B4-BE49-F238E27FC236}">
                <a16:creationId xmlns:a16="http://schemas.microsoft.com/office/drawing/2014/main" id="{2D5C043C-5CA4-AF4A-A0FD-61D2D0D8F6AE}"/>
              </a:ext>
            </a:extLst>
          </p:cNvPr>
          <p:cNvSpPr txBox="1"/>
          <p:nvPr/>
        </p:nvSpPr>
        <p:spPr>
          <a:xfrm>
            <a:off x="6379851" y="3965031"/>
            <a:ext cx="166150" cy="2308324"/>
          </a:xfrm>
          <a:prstGeom prst="rect">
            <a:avLst/>
          </a:prstGeom>
          <a:noFill/>
          <a:ln>
            <a:solidFill>
              <a:schemeClr val="accent1"/>
            </a:solidFill>
          </a:ln>
        </p:spPr>
        <p:txBody>
          <a:bodyPr wrap="square" rtlCol="0">
            <a:spAutoFit/>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cxnSp>
        <p:nvCxnSpPr>
          <p:cNvPr id="56" name="Elbow Connector 55">
            <a:extLst>
              <a:ext uri="{FF2B5EF4-FFF2-40B4-BE49-F238E27FC236}">
                <a16:creationId xmlns:a16="http://schemas.microsoft.com/office/drawing/2014/main" id="{D1EA8FE8-D4BE-7643-A7C0-F6D603D698D1}"/>
              </a:ext>
            </a:extLst>
          </p:cNvPr>
          <p:cNvCxnSpPr>
            <a:cxnSpLocks/>
          </p:cNvCxnSpPr>
          <p:nvPr/>
        </p:nvCxnSpPr>
        <p:spPr>
          <a:xfrm rot="10800000" flipV="1">
            <a:off x="3272265" y="1069687"/>
            <a:ext cx="2249482" cy="368704"/>
          </a:xfrm>
          <a:prstGeom prst="bentConnector3">
            <a:avLst>
              <a:gd name="adj1" fmla="val 38473"/>
            </a:avLst>
          </a:prstGeom>
          <a:ln w="127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CCD7DBA6-817A-AC4F-9C70-E9A4F9511E49}"/>
              </a:ext>
            </a:extLst>
          </p:cNvPr>
          <p:cNvSpPr txBox="1"/>
          <p:nvPr/>
        </p:nvSpPr>
        <p:spPr>
          <a:xfrm>
            <a:off x="5461979" y="1003056"/>
            <a:ext cx="2096006" cy="646331"/>
          </a:xfrm>
          <a:prstGeom prst="rect">
            <a:avLst/>
          </a:prstGeom>
          <a:noFill/>
        </p:spPr>
        <p:txBody>
          <a:bodyPr wrap="square" rtlCol="0">
            <a:spAutoFit/>
          </a:bodyPr>
          <a:lstStyle/>
          <a:p>
            <a:pPr algn="ctr"/>
            <a:r>
              <a:rPr lang="en-US" sz="1200" dirty="0"/>
              <a:t>Track Common input to Detectors on mother board</a:t>
            </a:r>
          </a:p>
          <a:p>
            <a:pPr algn="ctr"/>
            <a:endParaRPr lang="en-US" sz="1200" dirty="0"/>
          </a:p>
        </p:txBody>
      </p:sp>
      <p:sp>
        <p:nvSpPr>
          <p:cNvPr id="77" name="TextBox 76">
            <a:extLst>
              <a:ext uri="{FF2B5EF4-FFF2-40B4-BE49-F238E27FC236}">
                <a16:creationId xmlns:a16="http://schemas.microsoft.com/office/drawing/2014/main" id="{54D077CC-EC1D-AD45-BB9C-F349FA0FB3FA}"/>
              </a:ext>
            </a:extLst>
          </p:cNvPr>
          <p:cNvSpPr txBox="1"/>
          <p:nvPr/>
        </p:nvSpPr>
        <p:spPr>
          <a:xfrm>
            <a:off x="1761793" y="3472287"/>
            <a:ext cx="2096006" cy="276999"/>
          </a:xfrm>
          <a:prstGeom prst="rect">
            <a:avLst/>
          </a:prstGeom>
          <a:noFill/>
        </p:spPr>
        <p:txBody>
          <a:bodyPr wrap="square" rtlCol="0">
            <a:spAutoFit/>
          </a:bodyPr>
          <a:lstStyle/>
          <a:p>
            <a:pPr algn="ctr"/>
            <a:r>
              <a:rPr lang="en-US" sz="1200" dirty="0"/>
              <a:t>Track Common to DCC Booster</a:t>
            </a:r>
          </a:p>
        </p:txBody>
      </p:sp>
      <p:cxnSp>
        <p:nvCxnSpPr>
          <p:cNvPr id="79" name="Straight Connector 78">
            <a:extLst>
              <a:ext uri="{FF2B5EF4-FFF2-40B4-BE49-F238E27FC236}">
                <a16:creationId xmlns:a16="http://schemas.microsoft.com/office/drawing/2014/main" id="{6D46AC4F-4602-444E-AD7D-3BED0FB5DC0C}"/>
              </a:ext>
            </a:extLst>
          </p:cNvPr>
          <p:cNvCxnSpPr>
            <a:cxnSpLocks/>
          </p:cNvCxnSpPr>
          <p:nvPr/>
        </p:nvCxnSpPr>
        <p:spPr>
          <a:xfrm>
            <a:off x="2780943" y="3441360"/>
            <a:ext cx="28853" cy="423322"/>
          </a:xfrm>
          <a:prstGeom prst="line">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2" name="Elbow Connector 81">
            <a:extLst>
              <a:ext uri="{FF2B5EF4-FFF2-40B4-BE49-F238E27FC236}">
                <a16:creationId xmlns:a16="http://schemas.microsoft.com/office/drawing/2014/main" id="{D13E0E39-4A7A-D247-9D99-D044B2D75525}"/>
              </a:ext>
            </a:extLst>
          </p:cNvPr>
          <p:cNvCxnSpPr>
            <a:cxnSpLocks/>
          </p:cNvCxnSpPr>
          <p:nvPr/>
        </p:nvCxnSpPr>
        <p:spPr>
          <a:xfrm rot="10800000" flipV="1">
            <a:off x="3288867" y="968616"/>
            <a:ext cx="4086381" cy="287136"/>
          </a:xfrm>
          <a:prstGeom prst="bentConnector3">
            <a:avLst>
              <a:gd name="adj1" fmla="val 71688"/>
            </a:avLst>
          </a:prstGeom>
          <a:ln w="127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7" name="Elbow Connector 86">
            <a:extLst>
              <a:ext uri="{FF2B5EF4-FFF2-40B4-BE49-F238E27FC236}">
                <a16:creationId xmlns:a16="http://schemas.microsoft.com/office/drawing/2014/main" id="{10E10118-469C-F749-9013-866E101A854A}"/>
              </a:ext>
            </a:extLst>
          </p:cNvPr>
          <p:cNvCxnSpPr>
            <a:cxnSpLocks/>
          </p:cNvCxnSpPr>
          <p:nvPr/>
        </p:nvCxnSpPr>
        <p:spPr>
          <a:xfrm rot="10800000" flipV="1">
            <a:off x="3288864" y="1222666"/>
            <a:ext cx="2249482" cy="368704"/>
          </a:xfrm>
          <a:prstGeom prst="bentConnector3">
            <a:avLst>
              <a:gd name="adj1" fmla="val 32406"/>
            </a:avLst>
          </a:prstGeom>
          <a:ln w="127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9" name="Elbow Connector 88">
            <a:extLst>
              <a:ext uri="{FF2B5EF4-FFF2-40B4-BE49-F238E27FC236}">
                <a16:creationId xmlns:a16="http://schemas.microsoft.com/office/drawing/2014/main" id="{9B8EFE0E-380E-6247-94A1-D33FBB2ED5CA}"/>
              </a:ext>
            </a:extLst>
          </p:cNvPr>
          <p:cNvCxnSpPr>
            <a:cxnSpLocks/>
          </p:cNvCxnSpPr>
          <p:nvPr/>
        </p:nvCxnSpPr>
        <p:spPr>
          <a:xfrm rot="10800000" flipV="1">
            <a:off x="3288869" y="1477947"/>
            <a:ext cx="4269117" cy="278959"/>
          </a:xfrm>
          <a:prstGeom prst="bentConnector3">
            <a:avLst>
              <a:gd name="adj1" fmla="val 61533"/>
            </a:avLst>
          </a:prstGeom>
          <a:ln w="127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3" name="Elbow Connector 102">
            <a:extLst>
              <a:ext uri="{FF2B5EF4-FFF2-40B4-BE49-F238E27FC236}">
                <a16:creationId xmlns:a16="http://schemas.microsoft.com/office/drawing/2014/main" id="{07BAEA98-0409-0A46-8609-C8625EE16C53}"/>
              </a:ext>
            </a:extLst>
          </p:cNvPr>
          <p:cNvCxnSpPr/>
          <p:nvPr/>
        </p:nvCxnSpPr>
        <p:spPr>
          <a:xfrm>
            <a:off x="3300944" y="1321821"/>
            <a:ext cx="914400" cy="914400"/>
          </a:xfrm>
          <a:prstGeom prst="bentConnector3">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04" name="Elbow Connector 103">
            <a:extLst>
              <a:ext uri="{FF2B5EF4-FFF2-40B4-BE49-F238E27FC236}">
                <a16:creationId xmlns:a16="http://schemas.microsoft.com/office/drawing/2014/main" id="{8E7D4E8B-EB67-EB4B-B5CB-0D6D949CCFF3}"/>
              </a:ext>
            </a:extLst>
          </p:cNvPr>
          <p:cNvCxnSpPr/>
          <p:nvPr/>
        </p:nvCxnSpPr>
        <p:spPr>
          <a:xfrm>
            <a:off x="3288862" y="1516920"/>
            <a:ext cx="914400" cy="914400"/>
          </a:xfrm>
          <a:prstGeom prst="bentConnector3">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05" name="Elbow Connector 104">
            <a:extLst>
              <a:ext uri="{FF2B5EF4-FFF2-40B4-BE49-F238E27FC236}">
                <a16:creationId xmlns:a16="http://schemas.microsoft.com/office/drawing/2014/main" id="{034E41C9-B39C-BD42-B8AE-7483B0A1C9E0}"/>
              </a:ext>
            </a:extLst>
          </p:cNvPr>
          <p:cNvCxnSpPr/>
          <p:nvPr/>
        </p:nvCxnSpPr>
        <p:spPr>
          <a:xfrm>
            <a:off x="3306382" y="1683095"/>
            <a:ext cx="914400" cy="914400"/>
          </a:xfrm>
          <a:prstGeom prst="bentConnector3">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06" name="Elbow Connector 105">
            <a:extLst>
              <a:ext uri="{FF2B5EF4-FFF2-40B4-BE49-F238E27FC236}">
                <a16:creationId xmlns:a16="http://schemas.microsoft.com/office/drawing/2014/main" id="{F8C4921A-2368-8A4B-AE73-5B0C4DFA4F24}"/>
              </a:ext>
            </a:extLst>
          </p:cNvPr>
          <p:cNvCxnSpPr/>
          <p:nvPr/>
        </p:nvCxnSpPr>
        <p:spPr>
          <a:xfrm>
            <a:off x="3306382" y="1874947"/>
            <a:ext cx="914400" cy="914400"/>
          </a:xfrm>
          <a:prstGeom prst="bentConnector3">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08" name="Elbow Connector 107">
            <a:extLst>
              <a:ext uri="{FF2B5EF4-FFF2-40B4-BE49-F238E27FC236}">
                <a16:creationId xmlns:a16="http://schemas.microsoft.com/office/drawing/2014/main" id="{F354747C-7403-2947-9168-0CAD6032E051}"/>
              </a:ext>
            </a:extLst>
          </p:cNvPr>
          <p:cNvCxnSpPr/>
          <p:nvPr/>
        </p:nvCxnSpPr>
        <p:spPr>
          <a:xfrm>
            <a:off x="3264723" y="2026250"/>
            <a:ext cx="914400" cy="914400"/>
          </a:xfrm>
          <a:prstGeom prst="bentConnector3">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109" name="Elbow Connector 108">
            <a:extLst>
              <a:ext uri="{FF2B5EF4-FFF2-40B4-BE49-F238E27FC236}">
                <a16:creationId xmlns:a16="http://schemas.microsoft.com/office/drawing/2014/main" id="{19D1672D-17A5-9C46-B55D-FEB7A0798068}"/>
              </a:ext>
            </a:extLst>
          </p:cNvPr>
          <p:cNvCxnSpPr/>
          <p:nvPr/>
        </p:nvCxnSpPr>
        <p:spPr>
          <a:xfrm>
            <a:off x="3294903" y="2140295"/>
            <a:ext cx="914400" cy="914400"/>
          </a:xfrm>
          <a:prstGeom prst="bentConnector3">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sp>
        <p:nvSpPr>
          <p:cNvPr id="111" name="TextBox 110">
            <a:extLst>
              <a:ext uri="{FF2B5EF4-FFF2-40B4-BE49-F238E27FC236}">
                <a16:creationId xmlns:a16="http://schemas.microsoft.com/office/drawing/2014/main" id="{BE9017DF-F2B6-5349-8888-A25550E9C7E2}"/>
              </a:ext>
            </a:extLst>
          </p:cNvPr>
          <p:cNvSpPr txBox="1"/>
          <p:nvPr/>
        </p:nvSpPr>
        <p:spPr>
          <a:xfrm>
            <a:off x="6252751" y="2502334"/>
            <a:ext cx="2012663" cy="461665"/>
          </a:xfrm>
          <a:prstGeom prst="rect">
            <a:avLst/>
          </a:prstGeom>
          <a:noFill/>
          <a:ln>
            <a:solidFill>
              <a:schemeClr val="tx1"/>
            </a:solidFill>
          </a:ln>
        </p:spPr>
        <p:txBody>
          <a:bodyPr wrap="square" rtlCol="0">
            <a:spAutoFit/>
          </a:bodyPr>
          <a:lstStyle/>
          <a:p>
            <a:pPr algn="ctr"/>
            <a:r>
              <a:rPr lang="en-US" sz="1200" dirty="0"/>
              <a:t>To DIN32 Card or input on a SMINI Card</a:t>
            </a:r>
          </a:p>
        </p:txBody>
      </p:sp>
      <p:cxnSp>
        <p:nvCxnSpPr>
          <p:cNvPr id="113" name="Straight Arrow Connector 112">
            <a:extLst>
              <a:ext uri="{FF2B5EF4-FFF2-40B4-BE49-F238E27FC236}">
                <a16:creationId xmlns:a16="http://schemas.microsoft.com/office/drawing/2014/main" id="{5F1C74DB-D057-2B46-A798-6D9A3A3298CE}"/>
              </a:ext>
            </a:extLst>
          </p:cNvPr>
          <p:cNvCxnSpPr>
            <a:cxnSpLocks/>
          </p:cNvCxnSpPr>
          <p:nvPr/>
        </p:nvCxnSpPr>
        <p:spPr>
          <a:xfrm flipH="1">
            <a:off x="7969192" y="2971312"/>
            <a:ext cx="296222" cy="632108"/>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14" name="Straight Arrow Connector 113">
            <a:extLst>
              <a:ext uri="{FF2B5EF4-FFF2-40B4-BE49-F238E27FC236}">
                <a16:creationId xmlns:a16="http://schemas.microsoft.com/office/drawing/2014/main" id="{18A279C5-CA9A-1349-B3E2-C3AF85BA5FA2}"/>
              </a:ext>
            </a:extLst>
          </p:cNvPr>
          <p:cNvCxnSpPr>
            <a:cxnSpLocks/>
          </p:cNvCxnSpPr>
          <p:nvPr/>
        </p:nvCxnSpPr>
        <p:spPr>
          <a:xfrm>
            <a:off x="8265414" y="2940650"/>
            <a:ext cx="904223" cy="500710"/>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9" name="Rectangle 18">
            <a:extLst>
              <a:ext uri="{FF2B5EF4-FFF2-40B4-BE49-F238E27FC236}">
                <a16:creationId xmlns:a16="http://schemas.microsoft.com/office/drawing/2014/main" id="{68ABFC70-D260-7A46-8DB7-96E71198A609}"/>
              </a:ext>
            </a:extLst>
          </p:cNvPr>
          <p:cNvSpPr/>
          <p:nvPr/>
        </p:nvSpPr>
        <p:spPr>
          <a:xfrm>
            <a:off x="4190602" y="2014805"/>
            <a:ext cx="250548" cy="1275035"/>
          </a:xfrm>
          <a:prstGeom prst="rect">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15AC876D-D187-AD4F-B664-B1A69461D78A}"/>
              </a:ext>
            </a:extLst>
          </p:cNvPr>
          <p:cNvSpPr txBox="1"/>
          <p:nvPr/>
        </p:nvSpPr>
        <p:spPr>
          <a:xfrm>
            <a:off x="5530037" y="1605087"/>
            <a:ext cx="3099246" cy="738664"/>
          </a:xfrm>
          <a:prstGeom prst="rect">
            <a:avLst/>
          </a:prstGeom>
          <a:noFill/>
          <a:ln>
            <a:solidFill>
              <a:schemeClr val="tx1"/>
            </a:solidFill>
          </a:ln>
        </p:spPr>
        <p:txBody>
          <a:bodyPr wrap="none" rtlCol="0">
            <a:spAutoFit/>
          </a:bodyPr>
          <a:lstStyle/>
          <a:p>
            <a:pPr algn="ctr"/>
            <a:r>
              <a:rPr lang="en-US" sz="1200" dirty="0"/>
              <a:t>Dete</a:t>
            </a:r>
            <a:r>
              <a:rPr lang="en-US" sz="1400" dirty="0"/>
              <a:t>ctor output to </a:t>
            </a:r>
            <a:r>
              <a:rPr lang="en-US" sz="1400" dirty="0" err="1"/>
              <a:t>Mulix</a:t>
            </a:r>
            <a:r>
              <a:rPr lang="en-US" sz="1400" dirty="0"/>
              <a:t> Connections to</a:t>
            </a:r>
          </a:p>
          <a:p>
            <a:pPr algn="ctr"/>
            <a:r>
              <a:rPr lang="en-US" sz="1400" dirty="0" err="1"/>
              <a:t>Smini</a:t>
            </a:r>
            <a:r>
              <a:rPr lang="en-US" sz="1400" dirty="0"/>
              <a:t>  card in, or Din 32 </a:t>
            </a:r>
          </a:p>
          <a:p>
            <a:pPr algn="ctr"/>
            <a:r>
              <a:rPr lang="en-US" sz="1400" dirty="0"/>
              <a:t>Card and computer</a:t>
            </a:r>
          </a:p>
        </p:txBody>
      </p:sp>
      <p:cxnSp>
        <p:nvCxnSpPr>
          <p:cNvPr id="63" name="Straight Arrow Connector 62">
            <a:extLst>
              <a:ext uri="{FF2B5EF4-FFF2-40B4-BE49-F238E27FC236}">
                <a16:creationId xmlns:a16="http://schemas.microsoft.com/office/drawing/2014/main" id="{424C970A-4467-724A-A4C0-60D0744C58A8}"/>
              </a:ext>
            </a:extLst>
          </p:cNvPr>
          <p:cNvCxnSpPr>
            <a:cxnSpLocks/>
          </p:cNvCxnSpPr>
          <p:nvPr/>
        </p:nvCxnSpPr>
        <p:spPr>
          <a:xfrm flipH="1">
            <a:off x="4518640" y="2152351"/>
            <a:ext cx="1063352" cy="500002"/>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4" name="Straight Arrow Connector 3">
            <a:extLst>
              <a:ext uri="{FF2B5EF4-FFF2-40B4-BE49-F238E27FC236}">
                <a16:creationId xmlns:a16="http://schemas.microsoft.com/office/drawing/2014/main" id="{C03E8F80-D254-1C41-8D47-A34F62D41D68}"/>
              </a:ext>
            </a:extLst>
          </p:cNvPr>
          <p:cNvCxnSpPr>
            <a:cxnSpLocks/>
            <a:stCxn id="19" idx="3"/>
            <a:endCxn id="111" idx="1"/>
          </p:cNvCxnSpPr>
          <p:nvPr/>
        </p:nvCxnSpPr>
        <p:spPr>
          <a:xfrm>
            <a:off x="4441150" y="2652323"/>
            <a:ext cx="1811601" cy="80844"/>
          </a:xfrm>
          <a:prstGeom prst="straightConnector1">
            <a:avLst/>
          </a:prstGeom>
          <a:ln w="1905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976029AB-D16E-7145-96FE-BC0F80DFC409}"/>
              </a:ext>
            </a:extLst>
          </p:cNvPr>
          <p:cNvSpPr txBox="1"/>
          <p:nvPr/>
        </p:nvSpPr>
        <p:spPr>
          <a:xfrm>
            <a:off x="6214521" y="6338631"/>
            <a:ext cx="534121" cy="246221"/>
          </a:xfrm>
          <a:prstGeom prst="rect">
            <a:avLst/>
          </a:prstGeom>
          <a:noFill/>
          <a:ln>
            <a:solidFill>
              <a:schemeClr val="tx1"/>
            </a:solidFill>
          </a:ln>
        </p:spPr>
        <p:txBody>
          <a:bodyPr wrap="none" rtlCol="0">
            <a:spAutoFit/>
          </a:bodyPr>
          <a:lstStyle/>
          <a:p>
            <a:r>
              <a:rPr lang="en-US" sz="1000" b="1" dirty="0"/>
              <a:t>+5VDC</a:t>
            </a:r>
          </a:p>
        </p:txBody>
      </p:sp>
      <p:sp>
        <p:nvSpPr>
          <p:cNvPr id="53" name="TextBox 52">
            <a:extLst>
              <a:ext uri="{FF2B5EF4-FFF2-40B4-BE49-F238E27FC236}">
                <a16:creationId xmlns:a16="http://schemas.microsoft.com/office/drawing/2014/main" id="{780E592F-01A4-174A-AA40-5AC5762C6D2A}"/>
              </a:ext>
            </a:extLst>
          </p:cNvPr>
          <p:cNvSpPr txBox="1"/>
          <p:nvPr/>
        </p:nvSpPr>
        <p:spPr>
          <a:xfrm>
            <a:off x="6216840" y="3718810"/>
            <a:ext cx="431528" cy="246221"/>
          </a:xfrm>
          <a:prstGeom prst="rect">
            <a:avLst/>
          </a:prstGeom>
          <a:noFill/>
          <a:ln>
            <a:solidFill>
              <a:schemeClr val="tx1"/>
            </a:solidFill>
          </a:ln>
        </p:spPr>
        <p:txBody>
          <a:bodyPr wrap="none" rtlCol="0">
            <a:spAutoFit/>
          </a:bodyPr>
          <a:lstStyle/>
          <a:p>
            <a:r>
              <a:rPr lang="en-US" sz="1000" b="1" dirty="0"/>
              <a:t>GND</a:t>
            </a:r>
          </a:p>
        </p:txBody>
      </p:sp>
      <p:cxnSp>
        <p:nvCxnSpPr>
          <p:cNvPr id="55" name="Straight Arrow Connector 54">
            <a:extLst>
              <a:ext uri="{FF2B5EF4-FFF2-40B4-BE49-F238E27FC236}">
                <a16:creationId xmlns:a16="http://schemas.microsoft.com/office/drawing/2014/main" id="{FE069C74-5A66-E740-A504-ECD019D6A361}"/>
              </a:ext>
            </a:extLst>
          </p:cNvPr>
          <p:cNvCxnSpPr>
            <a:cxnSpLocks/>
          </p:cNvCxnSpPr>
          <p:nvPr/>
        </p:nvCxnSpPr>
        <p:spPr>
          <a:xfrm flipV="1">
            <a:off x="6665194" y="3790415"/>
            <a:ext cx="289622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42E11EAD-BBDB-8C46-BD89-0176BB06B2F7}"/>
              </a:ext>
            </a:extLst>
          </p:cNvPr>
          <p:cNvCxnSpPr>
            <a:cxnSpLocks/>
            <a:endCxn id="8" idx="1"/>
          </p:cNvCxnSpPr>
          <p:nvPr/>
        </p:nvCxnSpPr>
        <p:spPr>
          <a:xfrm>
            <a:off x="9561419" y="3802990"/>
            <a:ext cx="685002" cy="11463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8" name="Straight Arrow Connector 77">
            <a:extLst>
              <a:ext uri="{FF2B5EF4-FFF2-40B4-BE49-F238E27FC236}">
                <a16:creationId xmlns:a16="http://schemas.microsoft.com/office/drawing/2014/main" id="{DF833062-13D5-1949-8215-359463232AB8}"/>
              </a:ext>
            </a:extLst>
          </p:cNvPr>
          <p:cNvCxnSpPr>
            <a:cxnSpLocks/>
          </p:cNvCxnSpPr>
          <p:nvPr/>
        </p:nvCxnSpPr>
        <p:spPr>
          <a:xfrm>
            <a:off x="12436010" y="3968796"/>
            <a:ext cx="706636" cy="15325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0" name="Straight Arrow Connector 79">
            <a:extLst>
              <a:ext uri="{FF2B5EF4-FFF2-40B4-BE49-F238E27FC236}">
                <a16:creationId xmlns:a16="http://schemas.microsoft.com/office/drawing/2014/main" id="{25F2AD5C-2975-E746-A494-FE1C6EB2F57C}"/>
              </a:ext>
            </a:extLst>
          </p:cNvPr>
          <p:cNvCxnSpPr>
            <a:cxnSpLocks/>
            <a:endCxn id="22" idx="3"/>
          </p:cNvCxnSpPr>
          <p:nvPr/>
        </p:nvCxnSpPr>
        <p:spPr>
          <a:xfrm flipH="1">
            <a:off x="6748642" y="6461742"/>
            <a:ext cx="2791144"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1F96AFDF-2908-3042-B524-AF6D0F2CD6C4}"/>
              </a:ext>
            </a:extLst>
          </p:cNvPr>
          <p:cNvCxnSpPr>
            <a:cxnSpLocks/>
            <a:stCxn id="8" idx="1"/>
          </p:cNvCxnSpPr>
          <p:nvPr/>
        </p:nvCxnSpPr>
        <p:spPr>
          <a:xfrm flipH="1">
            <a:off x="9539787" y="4949361"/>
            <a:ext cx="706634" cy="1505068"/>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7" name="Straight Arrow Connector 66">
            <a:extLst>
              <a:ext uri="{FF2B5EF4-FFF2-40B4-BE49-F238E27FC236}">
                <a16:creationId xmlns:a16="http://schemas.microsoft.com/office/drawing/2014/main" id="{2C31CB9F-E993-C54F-B2C3-3B4243A7CA8C}"/>
              </a:ext>
            </a:extLst>
          </p:cNvPr>
          <p:cNvCxnSpPr>
            <a:cxnSpLocks/>
            <a:endCxn id="8" idx="1"/>
          </p:cNvCxnSpPr>
          <p:nvPr/>
        </p:nvCxnSpPr>
        <p:spPr>
          <a:xfrm>
            <a:off x="9868163" y="3644917"/>
            <a:ext cx="378258" cy="130444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B6A9B3DC-FD33-1944-9AE5-50A5E6ED9086}"/>
              </a:ext>
            </a:extLst>
          </p:cNvPr>
          <p:cNvCxnSpPr>
            <a:cxnSpLocks/>
          </p:cNvCxnSpPr>
          <p:nvPr/>
        </p:nvCxnSpPr>
        <p:spPr>
          <a:xfrm>
            <a:off x="10124932" y="3610786"/>
            <a:ext cx="85236" cy="1461400"/>
          </a:xfrm>
          <a:prstGeom prst="straightConnector1">
            <a:avLst/>
          </a:prstGeom>
          <a:ln>
            <a:solidFill>
              <a:srgbClr val="FF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0" name="Curved Connector 69">
            <a:extLst>
              <a:ext uri="{FF2B5EF4-FFF2-40B4-BE49-F238E27FC236}">
                <a16:creationId xmlns:a16="http://schemas.microsoft.com/office/drawing/2014/main" id="{26083FCC-5714-BC4B-8823-D34859E753FB}"/>
              </a:ext>
            </a:extLst>
          </p:cNvPr>
          <p:cNvCxnSpPr>
            <a:cxnSpLocks/>
          </p:cNvCxnSpPr>
          <p:nvPr/>
        </p:nvCxnSpPr>
        <p:spPr>
          <a:xfrm rot="5400000" flipH="1" flipV="1">
            <a:off x="8450490" y="2826087"/>
            <a:ext cx="772524" cy="769744"/>
          </a:xfrm>
          <a:prstGeom prst="curved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718740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alpha val="40000"/>
          </a:schemeClr>
        </a:solidFill>
        <a:effectLst/>
      </p:bgPr>
    </p:bg>
    <p:spTree>
      <p:nvGrpSpPr>
        <p:cNvPr id="1" name=""/>
        <p:cNvGrpSpPr/>
        <p:nvPr/>
      </p:nvGrpSpPr>
      <p:grpSpPr>
        <a:xfrm>
          <a:off x="0" y="0"/>
          <a:ext cx="0" cy="0"/>
          <a:chOff x="0" y="0"/>
          <a:chExt cx="0" cy="0"/>
        </a:xfrm>
      </p:grpSpPr>
      <p:cxnSp>
        <p:nvCxnSpPr>
          <p:cNvPr id="68" name="Straight Arrow Connector 67">
            <a:extLst>
              <a:ext uri="{FF2B5EF4-FFF2-40B4-BE49-F238E27FC236}">
                <a16:creationId xmlns:a16="http://schemas.microsoft.com/office/drawing/2014/main" id="{F66A4D8F-8D27-004D-80A0-2C9E0990C353}"/>
              </a:ext>
            </a:extLst>
          </p:cNvPr>
          <p:cNvCxnSpPr>
            <a:cxnSpLocks/>
          </p:cNvCxnSpPr>
          <p:nvPr/>
        </p:nvCxnSpPr>
        <p:spPr>
          <a:xfrm>
            <a:off x="279448" y="4277643"/>
            <a:ext cx="1059966" cy="1095849"/>
          </a:xfrm>
          <a:prstGeom prst="straightConnector1">
            <a:avLst/>
          </a:prstGeom>
          <a:ln w="12700">
            <a:prstDash val="lg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69FCCA0A-378B-7546-B9CC-EE39115A4C65}"/>
              </a:ext>
            </a:extLst>
          </p:cNvPr>
          <p:cNvSpPr txBox="1"/>
          <p:nvPr/>
        </p:nvSpPr>
        <p:spPr>
          <a:xfrm>
            <a:off x="3796145" y="207818"/>
            <a:ext cx="5278581" cy="369332"/>
          </a:xfrm>
          <a:prstGeom prst="rect">
            <a:avLst/>
          </a:prstGeom>
          <a:noFill/>
        </p:spPr>
        <p:txBody>
          <a:bodyPr wrap="square" rtlCol="0">
            <a:spAutoFit/>
          </a:bodyPr>
          <a:lstStyle/>
          <a:p>
            <a:pPr algn="ctr"/>
            <a:r>
              <a:rPr lang="en-US" dirty="0"/>
              <a:t>CHUBB SWITCH MACHINE POSSIBLE CONNECTIONS</a:t>
            </a:r>
          </a:p>
        </p:txBody>
      </p:sp>
      <p:cxnSp>
        <p:nvCxnSpPr>
          <p:cNvPr id="3" name="Straight Connector 2">
            <a:extLst>
              <a:ext uri="{FF2B5EF4-FFF2-40B4-BE49-F238E27FC236}">
                <a16:creationId xmlns:a16="http://schemas.microsoft.com/office/drawing/2014/main" id="{78C3CAFF-194C-B247-A218-4FF5BA8B99C5}"/>
              </a:ext>
            </a:extLst>
          </p:cNvPr>
          <p:cNvCxnSpPr>
            <a:cxnSpLocks/>
          </p:cNvCxnSpPr>
          <p:nvPr/>
        </p:nvCxnSpPr>
        <p:spPr>
          <a:xfrm>
            <a:off x="5933209" y="1108835"/>
            <a:ext cx="0" cy="50430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E75219E8-5D8F-7946-8548-BFFA22680BB1}"/>
              </a:ext>
            </a:extLst>
          </p:cNvPr>
          <p:cNvSpPr txBox="1"/>
          <p:nvPr/>
        </p:nvSpPr>
        <p:spPr>
          <a:xfrm>
            <a:off x="745917" y="5751781"/>
            <a:ext cx="4548846" cy="369332"/>
          </a:xfrm>
          <a:prstGeom prst="rect">
            <a:avLst/>
          </a:prstGeom>
          <a:solidFill>
            <a:schemeClr val="bg2">
              <a:lumMod val="75000"/>
            </a:schemeClr>
          </a:solidFill>
          <a:ln>
            <a:solidFill>
              <a:schemeClr val="tx1"/>
            </a:solidFill>
          </a:ln>
        </p:spPr>
        <p:txBody>
          <a:bodyPr wrap="square" rtlCol="0">
            <a:spAutoFit/>
          </a:bodyPr>
          <a:lstStyle/>
          <a:p>
            <a:r>
              <a:rPr lang="en-US" dirty="0"/>
              <a:t>DOUT 32 CARD ON I / O CARD OR SMINI CARD</a:t>
            </a:r>
          </a:p>
        </p:txBody>
      </p:sp>
      <p:sp>
        <p:nvSpPr>
          <p:cNvPr id="9" name="TextBox 8">
            <a:extLst>
              <a:ext uri="{FF2B5EF4-FFF2-40B4-BE49-F238E27FC236}">
                <a16:creationId xmlns:a16="http://schemas.microsoft.com/office/drawing/2014/main" id="{ECC52FA7-1AC9-934D-8C65-778FBCE75952}"/>
              </a:ext>
            </a:extLst>
          </p:cNvPr>
          <p:cNvSpPr txBox="1"/>
          <p:nvPr/>
        </p:nvSpPr>
        <p:spPr>
          <a:xfrm>
            <a:off x="7190508" y="5814352"/>
            <a:ext cx="4759036" cy="369332"/>
          </a:xfrm>
          <a:prstGeom prst="rect">
            <a:avLst/>
          </a:prstGeom>
          <a:solidFill>
            <a:schemeClr val="bg2">
              <a:lumMod val="75000"/>
            </a:schemeClr>
          </a:solidFill>
          <a:ln>
            <a:solidFill>
              <a:schemeClr val="tx1"/>
            </a:solidFill>
          </a:ln>
        </p:spPr>
        <p:txBody>
          <a:bodyPr wrap="square" rtlCol="0">
            <a:spAutoFit/>
          </a:bodyPr>
          <a:lstStyle/>
          <a:p>
            <a:r>
              <a:rPr lang="en-US" dirty="0"/>
              <a:t>DOUT 32 CARD ON I / O CARD OR SMINI CARD</a:t>
            </a:r>
          </a:p>
        </p:txBody>
      </p:sp>
      <p:cxnSp>
        <p:nvCxnSpPr>
          <p:cNvPr id="11" name="Straight Connector 10">
            <a:extLst>
              <a:ext uri="{FF2B5EF4-FFF2-40B4-BE49-F238E27FC236}">
                <a16:creationId xmlns:a16="http://schemas.microsoft.com/office/drawing/2014/main" id="{6BB0ABE1-372F-1A4D-AB36-6E11707DCE31}"/>
              </a:ext>
            </a:extLst>
          </p:cNvPr>
          <p:cNvCxnSpPr>
            <a:cxnSpLocks/>
          </p:cNvCxnSpPr>
          <p:nvPr/>
        </p:nvCxnSpPr>
        <p:spPr>
          <a:xfrm flipV="1">
            <a:off x="613064" y="885496"/>
            <a:ext cx="10333042" cy="15049"/>
          </a:xfrm>
          <a:prstGeom prst="line">
            <a:avLst/>
          </a:prstGeom>
          <a:ln w="3175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F42F1F82-4036-B04C-A604-254EF651A0C2}"/>
              </a:ext>
            </a:extLst>
          </p:cNvPr>
          <p:cNvSpPr txBox="1"/>
          <p:nvPr/>
        </p:nvSpPr>
        <p:spPr>
          <a:xfrm rot="16200000">
            <a:off x="3753529" y="2327425"/>
            <a:ext cx="1620983" cy="276999"/>
          </a:xfrm>
          <a:prstGeom prst="rect">
            <a:avLst/>
          </a:prstGeom>
          <a:solidFill>
            <a:srgbClr val="EEB200"/>
          </a:solidFill>
          <a:ln w="12700">
            <a:solidFill>
              <a:schemeClr val="tx1"/>
            </a:solidFill>
          </a:ln>
        </p:spPr>
        <p:txBody>
          <a:bodyPr wrap="square" rtlCol="0">
            <a:spAutoFit/>
          </a:bodyPr>
          <a:lstStyle/>
          <a:p>
            <a:pPr algn="ctr"/>
            <a:r>
              <a:rPr lang="en-US" sz="1200" dirty="0"/>
              <a:t>500 TO 1 K OHM .5 W   </a:t>
            </a:r>
          </a:p>
        </p:txBody>
      </p:sp>
      <p:sp>
        <p:nvSpPr>
          <p:cNvPr id="14" name="TextBox 13">
            <a:extLst>
              <a:ext uri="{FF2B5EF4-FFF2-40B4-BE49-F238E27FC236}">
                <a16:creationId xmlns:a16="http://schemas.microsoft.com/office/drawing/2014/main" id="{6E25EBA1-C4CE-734E-86AB-9A0B51C8FCB9}"/>
              </a:ext>
            </a:extLst>
          </p:cNvPr>
          <p:cNvSpPr txBox="1"/>
          <p:nvPr/>
        </p:nvSpPr>
        <p:spPr>
          <a:xfrm rot="16200000">
            <a:off x="9622355" y="2338345"/>
            <a:ext cx="1620983" cy="276999"/>
          </a:xfrm>
          <a:prstGeom prst="rect">
            <a:avLst/>
          </a:prstGeom>
          <a:solidFill>
            <a:srgbClr val="EEB200"/>
          </a:solidFill>
          <a:ln w="12700">
            <a:solidFill>
              <a:schemeClr val="tx1"/>
            </a:solidFill>
          </a:ln>
        </p:spPr>
        <p:txBody>
          <a:bodyPr wrap="square" rtlCol="0">
            <a:spAutoFit/>
          </a:bodyPr>
          <a:lstStyle/>
          <a:p>
            <a:pPr algn="ctr"/>
            <a:r>
              <a:rPr lang="en-US" sz="1200" dirty="0"/>
              <a:t>500 TO 1 K OHM .5 W   </a:t>
            </a:r>
          </a:p>
        </p:txBody>
      </p:sp>
      <p:sp>
        <p:nvSpPr>
          <p:cNvPr id="15" name="TextBox 14">
            <a:extLst>
              <a:ext uri="{FF2B5EF4-FFF2-40B4-BE49-F238E27FC236}">
                <a16:creationId xmlns:a16="http://schemas.microsoft.com/office/drawing/2014/main" id="{903B6B52-9C51-1F46-9F54-10E971076DC0}"/>
              </a:ext>
            </a:extLst>
          </p:cNvPr>
          <p:cNvSpPr txBox="1"/>
          <p:nvPr/>
        </p:nvSpPr>
        <p:spPr>
          <a:xfrm rot="16200000">
            <a:off x="7460860" y="2338345"/>
            <a:ext cx="1620983" cy="276999"/>
          </a:xfrm>
          <a:prstGeom prst="rect">
            <a:avLst/>
          </a:prstGeom>
          <a:solidFill>
            <a:srgbClr val="EEB200"/>
          </a:solidFill>
          <a:ln w="12700">
            <a:solidFill>
              <a:schemeClr val="tx1"/>
            </a:solidFill>
          </a:ln>
        </p:spPr>
        <p:txBody>
          <a:bodyPr wrap="square" rtlCol="0">
            <a:spAutoFit/>
          </a:bodyPr>
          <a:lstStyle/>
          <a:p>
            <a:pPr algn="ctr"/>
            <a:r>
              <a:rPr lang="en-US" sz="1200" dirty="0"/>
              <a:t>500 TO 1 K OHM .5 W   </a:t>
            </a:r>
          </a:p>
        </p:txBody>
      </p:sp>
      <p:cxnSp>
        <p:nvCxnSpPr>
          <p:cNvPr id="18" name="Straight Connector 17">
            <a:extLst>
              <a:ext uri="{FF2B5EF4-FFF2-40B4-BE49-F238E27FC236}">
                <a16:creationId xmlns:a16="http://schemas.microsoft.com/office/drawing/2014/main" id="{224E11CC-6B09-434F-AEDC-E338CDB62D8C}"/>
              </a:ext>
            </a:extLst>
          </p:cNvPr>
          <p:cNvCxnSpPr>
            <a:cxnSpLocks/>
          </p:cNvCxnSpPr>
          <p:nvPr/>
        </p:nvCxnSpPr>
        <p:spPr>
          <a:xfrm flipH="1">
            <a:off x="7543679" y="900545"/>
            <a:ext cx="13974" cy="4344897"/>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4FE29C09-E4B7-FE4D-BDDA-A5F336A9DA08}"/>
              </a:ext>
            </a:extLst>
          </p:cNvPr>
          <p:cNvSpPr txBox="1"/>
          <p:nvPr/>
        </p:nvSpPr>
        <p:spPr>
          <a:xfrm rot="16200000">
            <a:off x="6747161" y="2155175"/>
            <a:ext cx="1620983" cy="276999"/>
          </a:xfrm>
          <a:prstGeom prst="rect">
            <a:avLst/>
          </a:prstGeom>
          <a:solidFill>
            <a:srgbClr val="FFC41C"/>
          </a:solidFill>
          <a:ln w="12700">
            <a:solidFill>
              <a:schemeClr val="tx1"/>
            </a:solidFill>
          </a:ln>
        </p:spPr>
        <p:txBody>
          <a:bodyPr wrap="square" rtlCol="0">
            <a:spAutoFit/>
          </a:bodyPr>
          <a:lstStyle/>
          <a:p>
            <a:pPr algn="ctr"/>
            <a:r>
              <a:rPr lang="en-US" sz="1200" dirty="0"/>
              <a:t>1 K OHM .5 W   </a:t>
            </a:r>
          </a:p>
        </p:txBody>
      </p:sp>
      <p:grpSp>
        <p:nvGrpSpPr>
          <p:cNvPr id="23" name="Group 22">
            <a:extLst>
              <a:ext uri="{FF2B5EF4-FFF2-40B4-BE49-F238E27FC236}">
                <a16:creationId xmlns:a16="http://schemas.microsoft.com/office/drawing/2014/main" id="{7541F052-40CF-524D-BF0E-4AD38DE66829}"/>
              </a:ext>
            </a:extLst>
          </p:cNvPr>
          <p:cNvGrpSpPr/>
          <p:nvPr/>
        </p:nvGrpSpPr>
        <p:grpSpPr>
          <a:xfrm>
            <a:off x="7175249" y="3393663"/>
            <a:ext cx="713699" cy="687285"/>
            <a:chOff x="7190508" y="3676897"/>
            <a:chExt cx="713699" cy="687285"/>
          </a:xfrm>
        </p:grpSpPr>
        <p:sp>
          <p:nvSpPr>
            <p:cNvPr id="21" name="Donut 20">
              <a:extLst>
                <a:ext uri="{FF2B5EF4-FFF2-40B4-BE49-F238E27FC236}">
                  <a16:creationId xmlns:a16="http://schemas.microsoft.com/office/drawing/2014/main" id="{072E8362-4962-DF41-A27B-607987E203DF}"/>
                </a:ext>
              </a:extLst>
            </p:cNvPr>
            <p:cNvSpPr/>
            <p:nvPr/>
          </p:nvSpPr>
          <p:spPr>
            <a:xfrm>
              <a:off x="7190508" y="3676897"/>
              <a:ext cx="713699" cy="687285"/>
            </a:xfrm>
            <a:prstGeom prst="donut">
              <a:avLst>
                <a:gd name="adj" fmla="val 47700"/>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2" name="Triangle 21">
              <a:extLst>
                <a:ext uri="{FF2B5EF4-FFF2-40B4-BE49-F238E27FC236}">
                  <a16:creationId xmlns:a16="http://schemas.microsoft.com/office/drawing/2014/main" id="{D7F47CDF-5C99-5A41-88E7-3B1404499CF4}"/>
                </a:ext>
              </a:extLst>
            </p:cNvPr>
            <p:cNvSpPr/>
            <p:nvPr/>
          </p:nvSpPr>
          <p:spPr>
            <a:xfrm flipV="1">
              <a:off x="7256411" y="3878609"/>
              <a:ext cx="581891" cy="420931"/>
            </a:xfrm>
            <a:prstGeom prst="triangl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5" name="Straight Connector 24">
            <a:extLst>
              <a:ext uri="{FF2B5EF4-FFF2-40B4-BE49-F238E27FC236}">
                <a16:creationId xmlns:a16="http://schemas.microsoft.com/office/drawing/2014/main" id="{B7244923-4BC8-3D4F-87F8-1D9D8661FE4E}"/>
              </a:ext>
            </a:extLst>
          </p:cNvPr>
          <p:cNvCxnSpPr>
            <a:cxnSpLocks/>
          </p:cNvCxnSpPr>
          <p:nvPr/>
        </p:nvCxnSpPr>
        <p:spPr>
          <a:xfrm>
            <a:off x="7419153" y="4299540"/>
            <a:ext cx="276999" cy="0"/>
          </a:xfrm>
          <a:prstGeom prst="line">
            <a:avLst/>
          </a:prstGeom>
          <a:ln w="31750">
            <a:solidFill>
              <a:srgbClr val="FFFF00"/>
            </a:solidFill>
          </a:ln>
        </p:spPr>
        <p:style>
          <a:lnRef idx="1">
            <a:schemeClr val="accent1"/>
          </a:lnRef>
          <a:fillRef idx="0">
            <a:schemeClr val="accent1"/>
          </a:fillRef>
          <a:effectRef idx="0">
            <a:schemeClr val="accent1"/>
          </a:effectRef>
          <a:fontRef idx="minor">
            <a:schemeClr val="tx1"/>
          </a:fontRef>
        </p:style>
      </p:cxnSp>
      <p:sp>
        <p:nvSpPr>
          <p:cNvPr id="28" name="Lightning Bolt 27">
            <a:extLst>
              <a:ext uri="{FF2B5EF4-FFF2-40B4-BE49-F238E27FC236}">
                <a16:creationId xmlns:a16="http://schemas.microsoft.com/office/drawing/2014/main" id="{203D51BC-D2DB-4E4E-A652-CDA38BB19A2B}"/>
              </a:ext>
            </a:extLst>
          </p:cNvPr>
          <p:cNvSpPr/>
          <p:nvPr/>
        </p:nvSpPr>
        <p:spPr>
          <a:xfrm flipV="1">
            <a:off x="6982452" y="4034718"/>
            <a:ext cx="443793" cy="703537"/>
          </a:xfrm>
          <a:prstGeom prst="lightningBol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 name="Straight Connector 30">
            <a:extLst>
              <a:ext uri="{FF2B5EF4-FFF2-40B4-BE49-F238E27FC236}">
                <a16:creationId xmlns:a16="http://schemas.microsoft.com/office/drawing/2014/main" id="{9E68D579-6B39-7C4A-BFD4-9408F209AD4A}"/>
              </a:ext>
            </a:extLst>
          </p:cNvPr>
          <p:cNvCxnSpPr>
            <a:cxnSpLocks/>
            <a:endCxn id="15" idx="3"/>
          </p:cNvCxnSpPr>
          <p:nvPr/>
        </p:nvCxnSpPr>
        <p:spPr>
          <a:xfrm>
            <a:off x="8271351" y="900545"/>
            <a:ext cx="1" cy="76580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BD26EA6F-0205-6F4A-AA7F-C401F45E599F}"/>
              </a:ext>
            </a:extLst>
          </p:cNvPr>
          <p:cNvCxnSpPr>
            <a:cxnSpLocks/>
          </p:cNvCxnSpPr>
          <p:nvPr/>
        </p:nvCxnSpPr>
        <p:spPr>
          <a:xfrm>
            <a:off x="8271351" y="3302823"/>
            <a:ext cx="0" cy="2511529"/>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3F968D0E-EB9A-9E4C-9873-6D3A9E641A1D}"/>
              </a:ext>
            </a:extLst>
          </p:cNvPr>
          <p:cNvCxnSpPr>
            <a:cxnSpLocks/>
          </p:cNvCxnSpPr>
          <p:nvPr/>
        </p:nvCxnSpPr>
        <p:spPr>
          <a:xfrm>
            <a:off x="10432846" y="3329868"/>
            <a:ext cx="17890" cy="216601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5E4D269-1D24-FD49-9E79-CCF0D74AC2A1}"/>
              </a:ext>
            </a:extLst>
          </p:cNvPr>
          <p:cNvCxnSpPr>
            <a:cxnSpLocks/>
            <a:endCxn id="14" idx="3"/>
          </p:cNvCxnSpPr>
          <p:nvPr/>
        </p:nvCxnSpPr>
        <p:spPr>
          <a:xfrm flipH="1">
            <a:off x="10432847" y="900545"/>
            <a:ext cx="27708" cy="76580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Straight Connector 34">
            <a:extLst>
              <a:ext uri="{FF2B5EF4-FFF2-40B4-BE49-F238E27FC236}">
                <a16:creationId xmlns:a16="http://schemas.microsoft.com/office/drawing/2014/main" id="{538D453C-21CD-C149-A1BB-68E8ABDBFF99}"/>
              </a:ext>
            </a:extLst>
          </p:cNvPr>
          <p:cNvCxnSpPr>
            <a:cxnSpLocks/>
          </p:cNvCxnSpPr>
          <p:nvPr/>
        </p:nvCxnSpPr>
        <p:spPr>
          <a:xfrm>
            <a:off x="4567009" y="889134"/>
            <a:ext cx="1" cy="789985"/>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A58B39E-D5B6-B64E-8E54-A3878A8301D8}"/>
              </a:ext>
            </a:extLst>
          </p:cNvPr>
          <p:cNvCxnSpPr>
            <a:cxnSpLocks/>
          </p:cNvCxnSpPr>
          <p:nvPr/>
        </p:nvCxnSpPr>
        <p:spPr>
          <a:xfrm flipH="1">
            <a:off x="2338516" y="3312867"/>
            <a:ext cx="13854" cy="2525171"/>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3CB7D651-DC51-844E-8DB3-A34572EF9884}"/>
              </a:ext>
            </a:extLst>
          </p:cNvPr>
          <p:cNvCxnSpPr>
            <a:cxnSpLocks/>
          </p:cNvCxnSpPr>
          <p:nvPr/>
        </p:nvCxnSpPr>
        <p:spPr>
          <a:xfrm flipH="1">
            <a:off x="4550561" y="3264195"/>
            <a:ext cx="13151" cy="2576281"/>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F437BB51-6E07-124E-9854-4311E12DC9FE}"/>
              </a:ext>
            </a:extLst>
          </p:cNvPr>
          <p:cNvCxnSpPr>
            <a:cxnSpLocks/>
          </p:cNvCxnSpPr>
          <p:nvPr/>
        </p:nvCxnSpPr>
        <p:spPr>
          <a:xfrm>
            <a:off x="2312704" y="885496"/>
            <a:ext cx="0" cy="1047979"/>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53336B09-1604-A04B-B7FE-921012A11CDF}"/>
              </a:ext>
            </a:extLst>
          </p:cNvPr>
          <p:cNvSpPr txBox="1"/>
          <p:nvPr/>
        </p:nvSpPr>
        <p:spPr>
          <a:xfrm>
            <a:off x="2791689" y="608497"/>
            <a:ext cx="1004456" cy="276999"/>
          </a:xfrm>
          <a:prstGeom prst="rect">
            <a:avLst/>
          </a:prstGeom>
          <a:noFill/>
          <a:ln>
            <a:solidFill>
              <a:schemeClr val="tx1"/>
            </a:solidFill>
          </a:ln>
        </p:spPr>
        <p:txBody>
          <a:bodyPr wrap="square" rtlCol="0">
            <a:spAutoFit/>
          </a:bodyPr>
          <a:lstStyle/>
          <a:p>
            <a:pPr algn="ctr"/>
            <a:r>
              <a:rPr lang="en-US" sz="1200" dirty="0"/>
              <a:t>12VDC</a:t>
            </a:r>
          </a:p>
        </p:txBody>
      </p:sp>
      <p:grpSp>
        <p:nvGrpSpPr>
          <p:cNvPr id="56" name="Group 55">
            <a:extLst>
              <a:ext uri="{FF2B5EF4-FFF2-40B4-BE49-F238E27FC236}">
                <a16:creationId xmlns:a16="http://schemas.microsoft.com/office/drawing/2014/main" id="{76101D98-5E1C-4243-9CAB-7858525CF908}"/>
              </a:ext>
            </a:extLst>
          </p:cNvPr>
          <p:cNvGrpSpPr/>
          <p:nvPr/>
        </p:nvGrpSpPr>
        <p:grpSpPr>
          <a:xfrm>
            <a:off x="8750151" y="4463534"/>
            <a:ext cx="1243656" cy="625733"/>
            <a:chOff x="2530472" y="3811174"/>
            <a:chExt cx="1766456" cy="658091"/>
          </a:xfrm>
        </p:grpSpPr>
        <p:sp>
          <p:nvSpPr>
            <p:cNvPr id="49" name="Rectangle 48">
              <a:extLst>
                <a:ext uri="{FF2B5EF4-FFF2-40B4-BE49-F238E27FC236}">
                  <a16:creationId xmlns:a16="http://schemas.microsoft.com/office/drawing/2014/main" id="{995A4189-CAB4-FF4F-9A8B-9A360CD15F46}"/>
                </a:ext>
              </a:extLst>
            </p:cNvPr>
            <p:cNvSpPr/>
            <p:nvPr/>
          </p:nvSpPr>
          <p:spPr>
            <a:xfrm>
              <a:off x="2530472" y="3811174"/>
              <a:ext cx="1766456" cy="65809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1" name="Straight Connector 50">
              <a:extLst>
                <a:ext uri="{FF2B5EF4-FFF2-40B4-BE49-F238E27FC236}">
                  <a16:creationId xmlns:a16="http://schemas.microsoft.com/office/drawing/2014/main" id="{AD2B3FF4-236C-E64A-B2BB-24FA15561349}"/>
                </a:ext>
              </a:extLst>
            </p:cNvPr>
            <p:cNvCxnSpPr>
              <a:cxnSpLocks/>
            </p:cNvCxnSpPr>
            <p:nvPr/>
          </p:nvCxnSpPr>
          <p:spPr>
            <a:xfrm>
              <a:off x="3259450" y="4174867"/>
              <a:ext cx="27692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a:extLst>
                <a:ext uri="{FF2B5EF4-FFF2-40B4-BE49-F238E27FC236}">
                  <a16:creationId xmlns:a16="http://schemas.microsoft.com/office/drawing/2014/main" id="{2223AC01-2D75-9845-B13B-AD1CE885AA97}"/>
                </a:ext>
              </a:extLst>
            </p:cNvPr>
            <p:cNvCxnSpPr>
              <a:cxnSpLocks/>
            </p:cNvCxnSpPr>
            <p:nvPr/>
          </p:nvCxnSpPr>
          <p:spPr>
            <a:xfrm>
              <a:off x="2653228" y="4174867"/>
              <a:ext cx="27692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C745312D-0D11-8840-806E-CEAC6CCED948}"/>
                </a:ext>
              </a:extLst>
            </p:cNvPr>
            <p:cNvCxnSpPr>
              <a:cxnSpLocks/>
            </p:cNvCxnSpPr>
            <p:nvPr/>
          </p:nvCxnSpPr>
          <p:spPr>
            <a:xfrm>
              <a:off x="3827317" y="4174867"/>
              <a:ext cx="27692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57" name="Straight Connector 56">
            <a:extLst>
              <a:ext uri="{FF2B5EF4-FFF2-40B4-BE49-F238E27FC236}">
                <a16:creationId xmlns:a16="http://schemas.microsoft.com/office/drawing/2014/main" id="{7C606711-72BB-134E-AFDB-D06A727FF45D}"/>
              </a:ext>
            </a:extLst>
          </p:cNvPr>
          <p:cNvCxnSpPr>
            <a:cxnSpLocks/>
          </p:cNvCxnSpPr>
          <p:nvPr/>
        </p:nvCxnSpPr>
        <p:spPr>
          <a:xfrm>
            <a:off x="6078681" y="1115457"/>
            <a:ext cx="0" cy="504305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1" name="Block Arc 60">
            <a:extLst>
              <a:ext uri="{FF2B5EF4-FFF2-40B4-BE49-F238E27FC236}">
                <a16:creationId xmlns:a16="http://schemas.microsoft.com/office/drawing/2014/main" id="{08FB8314-3FBA-3249-8D73-E51D71142E41}"/>
              </a:ext>
            </a:extLst>
          </p:cNvPr>
          <p:cNvSpPr/>
          <p:nvPr/>
        </p:nvSpPr>
        <p:spPr>
          <a:xfrm>
            <a:off x="8100923" y="4913822"/>
            <a:ext cx="372451" cy="888769"/>
          </a:xfrm>
          <a:prstGeom prst="blockArc">
            <a:avLst>
              <a:gd name="adj1" fmla="val 12357195"/>
              <a:gd name="adj2" fmla="val 20238079"/>
              <a:gd name="adj3" fmla="val 0"/>
            </a:avLst>
          </a:prstGeom>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63" name="Straight Connector 62">
            <a:extLst>
              <a:ext uri="{FF2B5EF4-FFF2-40B4-BE49-F238E27FC236}">
                <a16:creationId xmlns:a16="http://schemas.microsoft.com/office/drawing/2014/main" id="{9DC7B67C-99F6-BC45-9D77-F1448155D72F}"/>
              </a:ext>
            </a:extLst>
          </p:cNvPr>
          <p:cNvCxnSpPr>
            <a:cxnSpLocks/>
          </p:cNvCxnSpPr>
          <p:nvPr/>
        </p:nvCxnSpPr>
        <p:spPr>
          <a:xfrm flipH="1">
            <a:off x="9341706" y="4809344"/>
            <a:ext cx="30273" cy="989959"/>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02755374-B771-A54C-BFCB-3E6FB45AA41D}"/>
              </a:ext>
            </a:extLst>
          </p:cNvPr>
          <p:cNvCxnSpPr>
            <a:cxnSpLocks/>
          </p:cNvCxnSpPr>
          <p:nvPr/>
        </p:nvCxnSpPr>
        <p:spPr>
          <a:xfrm flipH="1">
            <a:off x="7543679" y="5245442"/>
            <a:ext cx="575200"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3242AE33-D9D8-8449-AF4C-B09589D5ED8C}"/>
              </a:ext>
            </a:extLst>
          </p:cNvPr>
          <p:cNvCxnSpPr>
            <a:cxnSpLocks/>
          </p:cNvCxnSpPr>
          <p:nvPr/>
        </p:nvCxnSpPr>
        <p:spPr>
          <a:xfrm>
            <a:off x="8664702" y="5429971"/>
            <a:ext cx="41002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a:extLst>
              <a:ext uri="{FF2B5EF4-FFF2-40B4-BE49-F238E27FC236}">
                <a16:creationId xmlns:a16="http://schemas.microsoft.com/office/drawing/2014/main" id="{F6B46DED-1D5D-E94B-ACF7-5AC730FF100C}"/>
              </a:ext>
            </a:extLst>
          </p:cNvPr>
          <p:cNvCxnSpPr>
            <a:cxnSpLocks/>
          </p:cNvCxnSpPr>
          <p:nvPr/>
        </p:nvCxnSpPr>
        <p:spPr>
          <a:xfrm flipH="1">
            <a:off x="9553170" y="5495878"/>
            <a:ext cx="879676"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1D843F0B-0A2B-5148-B4D9-7564C97BDE53}"/>
              </a:ext>
            </a:extLst>
          </p:cNvPr>
          <p:cNvCxnSpPr>
            <a:cxnSpLocks/>
          </p:cNvCxnSpPr>
          <p:nvPr/>
        </p:nvCxnSpPr>
        <p:spPr>
          <a:xfrm>
            <a:off x="8689103" y="5446292"/>
            <a:ext cx="0" cy="36806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78" name="Block Arc 77">
            <a:extLst>
              <a:ext uri="{FF2B5EF4-FFF2-40B4-BE49-F238E27FC236}">
                <a16:creationId xmlns:a16="http://schemas.microsoft.com/office/drawing/2014/main" id="{51B0A7BD-AB11-374C-8FFE-EBA3207E6DB6}"/>
              </a:ext>
            </a:extLst>
          </p:cNvPr>
          <p:cNvSpPr/>
          <p:nvPr/>
        </p:nvSpPr>
        <p:spPr>
          <a:xfrm>
            <a:off x="9086228" y="5298055"/>
            <a:ext cx="481638" cy="587160"/>
          </a:xfrm>
          <a:prstGeom prst="blockArc">
            <a:avLst>
              <a:gd name="adj1" fmla="val 12357195"/>
              <a:gd name="adj2" fmla="val 20238079"/>
              <a:gd name="adj3" fmla="val 0"/>
            </a:avLst>
          </a:prstGeom>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86" name="Straight Connector 85">
            <a:extLst>
              <a:ext uri="{FF2B5EF4-FFF2-40B4-BE49-F238E27FC236}">
                <a16:creationId xmlns:a16="http://schemas.microsoft.com/office/drawing/2014/main" id="{AD75708A-9A2A-8F4E-A040-E0FA304AFADB}"/>
              </a:ext>
            </a:extLst>
          </p:cNvPr>
          <p:cNvCxnSpPr>
            <a:cxnSpLocks/>
          </p:cNvCxnSpPr>
          <p:nvPr/>
        </p:nvCxnSpPr>
        <p:spPr>
          <a:xfrm flipH="1">
            <a:off x="8950136" y="4346222"/>
            <a:ext cx="1624" cy="471903"/>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07311114-7E02-8840-B7E9-7897CB7212D5}"/>
              </a:ext>
            </a:extLst>
          </p:cNvPr>
          <p:cNvCxnSpPr>
            <a:cxnSpLocks/>
          </p:cNvCxnSpPr>
          <p:nvPr/>
        </p:nvCxnSpPr>
        <p:spPr>
          <a:xfrm>
            <a:off x="9770328" y="4337441"/>
            <a:ext cx="0" cy="471903"/>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1678F74C-7149-EA45-8999-304CB385B784}"/>
              </a:ext>
            </a:extLst>
          </p:cNvPr>
          <p:cNvCxnSpPr>
            <a:cxnSpLocks/>
          </p:cNvCxnSpPr>
          <p:nvPr/>
        </p:nvCxnSpPr>
        <p:spPr>
          <a:xfrm>
            <a:off x="8444827" y="5231587"/>
            <a:ext cx="921126"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F437B219-417C-774D-A70A-9538F625A46B}"/>
              </a:ext>
            </a:extLst>
          </p:cNvPr>
          <p:cNvCxnSpPr>
            <a:cxnSpLocks/>
          </p:cNvCxnSpPr>
          <p:nvPr/>
        </p:nvCxnSpPr>
        <p:spPr>
          <a:xfrm>
            <a:off x="8271351" y="4337441"/>
            <a:ext cx="698549" cy="7472"/>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746E5543-2349-8C4D-BD0A-7244E7BCC3F2}"/>
              </a:ext>
            </a:extLst>
          </p:cNvPr>
          <p:cNvCxnSpPr>
            <a:cxnSpLocks/>
          </p:cNvCxnSpPr>
          <p:nvPr/>
        </p:nvCxnSpPr>
        <p:spPr>
          <a:xfrm>
            <a:off x="9770328" y="4352431"/>
            <a:ext cx="672023"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8" name="Group 107">
            <a:extLst>
              <a:ext uri="{FF2B5EF4-FFF2-40B4-BE49-F238E27FC236}">
                <a16:creationId xmlns:a16="http://schemas.microsoft.com/office/drawing/2014/main" id="{25E21244-12B4-8F44-ADC9-32321A1738AA}"/>
              </a:ext>
            </a:extLst>
          </p:cNvPr>
          <p:cNvGrpSpPr/>
          <p:nvPr/>
        </p:nvGrpSpPr>
        <p:grpSpPr>
          <a:xfrm>
            <a:off x="8271351" y="2982426"/>
            <a:ext cx="2189204" cy="1229571"/>
            <a:chOff x="8271351" y="2982426"/>
            <a:chExt cx="2189204" cy="1229571"/>
          </a:xfrm>
        </p:grpSpPr>
        <p:cxnSp>
          <p:nvCxnSpPr>
            <p:cNvPr id="107" name="Straight Connector 106">
              <a:extLst>
                <a:ext uri="{FF2B5EF4-FFF2-40B4-BE49-F238E27FC236}">
                  <a16:creationId xmlns:a16="http://schemas.microsoft.com/office/drawing/2014/main" id="{CB17A237-1287-4749-B18D-FB8DF2A9B6BE}"/>
                </a:ext>
              </a:extLst>
            </p:cNvPr>
            <p:cNvCxnSpPr/>
            <p:nvPr/>
          </p:nvCxnSpPr>
          <p:spPr>
            <a:xfrm>
              <a:off x="8271351" y="3613787"/>
              <a:ext cx="218920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05" name="Oval 104">
              <a:extLst>
                <a:ext uri="{FF2B5EF4-FFF2-40B4-BE49-F238E27FC236}">
                  <a16:creationId xmlns:a16="http://schemas.microsoft.com/office/drawing/2014/main" id="{0A8BAA44-0B57-9447-88A7-306FF9C0BA11}"/>
                </a:ext>
              </a:extLst>
            </p:cNvPr>
            <p:cNvSpPr/>
            <p:nvPr/>
          </p:nvSpPr>
          <p:spPr>
            <a:xfrm>
              <a:off x="8671114" y="2982426"/>
              <a:ext cx="1358721" cy="1229571"/>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9" name="Group 108">
            <a:extLst>
              <a:ext uri="{FF2B5EF4-FFF2-40B4-BE49-F238E27FC236}">
                <a16:creationId xmlns:a16="http://schemas.microsoft.com/office/drawing/2014/main" id="{B708D9DB-DA37-2342-926F-9A1909E23014}"/>
              </a:ext>
            </a:extLst>
          </p:cNvPr>
          <p:cNvGrpSpPr/>
          <p:nvPr/>
        </p:nvGrpSpPr>
        <p:grpSpPr>
          <a:xfrm>
            <a:off x="2370142" y="2999001"/>
            <a:ext cx="2189204" cy="1229571"/>
            <a:chOff x="8271351" y="2982426"/>
            <a:chExt cx="2189204" cy="1229571"/>
          </a:xfrm>
        </p:grpSpPr>
        <p:cxnSp>
          <p:nvCxnSpPr>
            <p:cNvPr id="110" name="Straight Connector 109">
              <a:extLst>
                <a:ext uri="{FF2B5EF4-FFF2-40B4-BE49-F238E27FC236}">
                  <a16:creationId xmlns:a16="http://schemas.microsoft.com/office/drawing/2014/main" id="{8052AD6F-56CF-614A-B28A-13612C4A7092}"/>
                </a:ext>
              </a:extLst>
            </p:cNvPr>
            <p:cNvCxnSpPr/>
            <p:nvPr/>
          </p:nvCxnSpPr>
          <p:spPr>
            <a:xfrm>
              <a:off x="8271351" y="3613787"/>
              <a:ext cx="2189204" cy="0"/>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111" name="Oval 110">
              <a:extLst>
                <a:ext uri="{FF2B5EF4-FFF2-40B4-BE49-F238E27FC236}">
                  <a16:creationId xmlns:a16="http://schemas.microsoft.com/office/drawing/2014/main" id="{86EEA04F-6931-7B48-8890-DEDC4D355984}"/>
                </a:ext>
              </a:extLst>
            </p:cNvPr>
            <p:cNvSpPr/>
            <p:nvPr/>
          </p:nvSpPr>
          <p:spPr>
            <a:xfrm>
              <a:off x="8671114" y="2982426"/>
              <a:ext cx="1358721" cy="1229571"/>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5" name="TextBox 114">
            <a:extLst>
              <a:ext uri="{FF2B5EF4-FFF2-40B4-BE49-F238E27FC236}">
                <a16:creationId xmlns:a16="http://schemas.microsoft.com/office/drawing/2014/main" id="{2A6A897B-795C-464C-BA8E-02F54CB9EECB}"/>
              </a:ext>
            </a:extLst>
          </p:cNvPr>
          <p:cNvSpPr txBox="1"/>
          <p:nvPr/>
        </p:nvSpPr>
        <p:spPr>
          <a:xfrm>
            <a:off x="2602884" y="1283811"/>
            <a:ext cx="1537854" cy="1477328"/>
          </a:xfrm>
          <a:prstGeom prst="rect">
            <a:avLst/>
          </a:prstGeom>
          <a:noFill/>
          <a:ln>
            <a:solidFill>
              <a:schemeClr val="tx1"/>
            </a:solidFill>
          </a:ln>
        </p:spPr>
        <p:txBody>
          <a:bodyPr wrap="square" rtlCol="0">
            <a:spAutoFit/>
          </a:bodyPr>
          <a:lstStyle/>
          <a:p>
            <a:pPr algn="ctr"/>
            <a:r>
              <a:rPr lang="en-US" dirty="0"/>
              <a:t>COMPUTER CONTROLED SWITCH MACHINE ONLY</a:t>
            </a:r>
          </a:p>
        </p:txBody>
      </p:sp>
      <p:sp>
        <p:nvSpPr>
          <p:cNvPr id="116" name="TextBox 115">
            <a:extLst>
              <a:ext uri="{FF2B5EF4-FFF2-40B4-BE49-F238E27FC236}">
                <a16:creationId xmlns:a16="http://schemas.microsoft.com/office/drawing/2014/main" id="{D80862C5-6DC9-714A-8D21-05CF40BB96BF}"/>
              </a:ext>
            </a:extLst>
          </p:cNvPr>
          <p:cNvSpPr txBox="1"/>
          <p:nvPr/>
        </p:nvSpPr>
        <p:spPr>
          <a:xfrm>
            <a:off x="8573726" y="1157985"/>
            <a:ext cx="1537854" cy="1754326"/>
          </a:xfrm>
          <a:prstGeom prst="rect">
            <a:avLst/>
          </a:prstGeom>
          <a:noFill/>
          <a:ln>
            <a:solidFill>
              <a:schemeClr val="tx1"/>
            </a:solidFill>
          </a:ln>
        </p:spPr>
        <p:txBody>
          <a:bodyPr wrap="square" rtlCol="0">
            <a:spAutoFit/>
          </a:bodyPr>
          <a:lstStyle/>
          <a:p>
            <a:pPr algn="ctr"/>
            <a:r>
              <a:rPr lang="en-US" dirty="0"/>
              <a:t>COMPUTER CONTROLED &amp; LOCAL</a:t>
            </a:r>
          </a:p>
          <a:p>
            <a:pPr algn="ctr"/>
            <a:r>
              <a:rPr lang="en-US" dirty="0"/>
              <a:t> CONTROL OF SWITCH MACHINE </a:t>
            </a:r>
          </a:p>
        </p:txBody>
      </p:sp>
      <p:sp>
        <p:nvSpPr>
          <p:cNvPr id="117" name="TextBox 116">
            <a:extLst>
              <a:ext uri="{FF2B5EF4-FFF2-40B4-BE49-F238E27FC236}">
                <a16:creationId xmlns:a16="http://schemas.microsoft.com/office/drawing/2014/main" id="{5F6C7020-9A8C-EF40-8572-35B8DBCFFEAC}"/>
              </a:ext>
            </a:extLst>
          </p:cNvPr>
          <p:cNvSpPr txBox="1"/>
          <p:nvPr/>
        </p:nvSpPr>
        <p:spPr>
          <a:xfrm>
            <a:off x="8750151" y="4472558"/>
            <a:ext cx="1094510" cy="276999"/>
          </a:xfrm>
          <a:prstGeom prst="rect">
            <a:avLst/>
          </a:prstGeom>
          <a:noFill/>
        </p:spPr>
        <p:txBody>
          <a:bodyPr wrap="square" rtlCol="0">
            <a:spAutoFit/>
          </a:bodyPr>
          <a:lstStyle/>
          <a:p>
            <a:pPr algn="ctr"/>
            <a:r>
              <a:rPr lang="en-US" sz="1200" dirty="0"/>
              <a:t>SPDT</a:t>
            </a:r>
          </a:p>
        </p:txBody>
      </p:sp>
      <p:sp>
        <p:nvSpPr>
          <p:cNvPr id="19" name="TextBox 18">
            <a:extLst>
              <a:ext uri="{FF2B5EF4-FFF2-40B4-BE49-F238E27FC236}">
                <a16:creationId xmlns:a16="http://schemas.microsoft.com/office/drawing/2014/main" id="{D7F8C015-14FF-184C-9929-B67DEB604B1A}"/>
              </a:ext>
            </a:extLst>
          </p:cNvPr>
          <p:cNvSpPr txBox="1"/>
          <p:nvPr/>
        </p:nvSpPr>
        <p:spPr>
          <a:xfrm>
            <a:off x="8959713" y="3406152"/>
            <a:ext cx="800951" cy="461665"/>
          </a:xfrm>
          <a:prstGeom prst="rect">
            <a:avLst/>
          </a:prstGeom>
          <a:noFill/>
        </p:spPr>
        <p:txBody>
          <a:bodyPr wrap="square" rtlCol="0">
            <a:spAutoFit/>
          </a:bodyPr>
          <a:lstStyle/>
          <a:p>
            <a:pPr algn="ctr"/>
            <a:r>
              <a:rPr lang="en-US" sz="1200" dirty="0"/>
              <a:t>SWITCH MACHINE</a:t>
            </a:r>
          </a:p>
        </p:txBody>
      </p:sp>
      <p:sp>
        <p:nvSpPr>
          <p:cNvPr id="62" name="TextBox 61">
            <a:extLst>
              <a:ext uri="{FF2B5EF4-FFF2-40B4-BE49-F238E27FC236}">
                <a16:creationId xmlns:a16="http://schemas.microsoft.com/office/drawing/2014/main" id="{4C7CE1D0-A491-B641-95CE-91B1655CC652}"/>
              </a:ext>
            </a:extLst>
          </p:cNvPr>
          <p:cNvSpPr txBox="1"/>
          <p:nvPr/>
        </p:nvSpPr>
        <p:spPr>
          <a:xfrm>
            <a:off x="2993188" y="3423432"/>
            <a:ext cx="800951" cy="461665"/>
          </a:xfrm>
          <a:prstGeom prst="rect">
            <a:avLst/>
          </a:prstGeom>
          <a:noFill/>
        </p:spPr>
        <p:txBody>
          <a:bodyPr wrap="square" rtlCol="0">
            <a:spAutoFit/>
          </a:bodyPr>
          <a:lstStyle/>
          <a:p>
            <a:pPr algn="ctr"/>
            <a:r>
              <a:rPr lang="en-US" sz="1200" dirty="0"/>
              <a:t>SWITCH MACHINE</a:t>
            </a:r>
          </a:p>
        </p:txBody>
      </p:sp>
      <p:sp>
        <p:nvSpPr>
          <p:cNvPr id="12" name="TextBox 11">
            <a:extLst>
              <a:ext uri="{FF2B5EF4-FFF2-40B4-BE49-F238E27FC236}">
                <a16:creationId xmlns:a16="http://schemas.microsoft.com/office/drawing/2014/main" id="{05FE06C5-955E-BC4A-8EDE-A0B866E7160A}"/>
              </a:ext>
            </a:extLst>
          </p:cNvPr>
          <p:cNvSpPr txBox="1"/>
          <p:nvPr/>
        </p:nvSpPr>
        <p:spPr>
          <a:xfrm rot="16200000">
            <a:off x="1502213" y="2351111"/>
            <a:ext cx="1620983" cy="276999"/>
          </a:xfrm>
          <a:prstGeom prst="rect">
            <a:avLst/>
          </a:prstGeom>
          <a:solidFill>
            <a:srgbClr val="EEB200"/>
          </a:solidFill>
          <a:ln w="12700">
            <a:solidFill>
              <a:schemeClr val="tx1"/>
            </a:solidFill>
          </a:ln>
        </p:spPr>
        <p:txBody>
          <a:bodyPr wrap="square" rtlCol="0">
            <a:spAutoFit/>
          </a:bodyPr>
          <a:lstStyle/>
          <a:p>
            <a:pPr algn="ctr"/>
            <a:r>
              <a:rPr lang="en-US" sz="1200" dirty="0"/>
              <a:t>500 TO 1 K OHM .5 W   </a:t>
            </a:r>
          </a:p>
        </p:txBody>
      </p:sp>
      <p:cxnSp>
        <p:nvCxnSpPr>
          <p:cNvPr id="30" name="Straight Connector 29">
            <a:extLst>
              <a:ext uri="{FF2B5EF4-FFF2-40B4-BE49-F238E27FC236}">
                <a16:creationId xmlns:a16="http://schemas.microsoft.com/office/drawing/2014/main" id="{973F164E-961E-BC4F-B0AB-8038386C50CB}"/>
              </a:ext>
            </a:extLst>
          </p:cNvPr>
          <p:cNvCxnSpPr>
            <a:cxnSpLocks/>
          </p:cNvCxnSpPr>
          <p:nvPr/>
        </p:nvCxnSpPr>
        <p:spPr>
          <a:xfrm>
            <a:off x="207818" y="1191352"/>
            <a:ext cx="0" cy="5264866"/>
          </a:xfrm>
          <a:prstGeom prst="line">
            <a:avLst/>
          </a:prstGeom>
          <a:ln w="28575">
            <a:prstDash val="lgDashDotDot"/>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652687AA-D7AA-254D-8E9C-D7F5B94404B6}"/>
              </a:ext>
            </a:extLst>
          </p:cNvPr>
          <p:cNvSpPr txBox="1"/>
          <p:nvPr/>
        </p:nvSpPr>
        <p:spPr>
          <a:xfrm>
            <a:off x="429491" y="775854"/>
            <a:ext cx="1243738" cy="830997"/>
          </a:xfrm>
          <a:prstGeom prst="rect">
            <a:avLst/>
          </a:prstGeom>
          <a:solidFill>
            <a:srgbClr val="FFFF00"/>
          </a:solidFill>
          <a:ln>
            <a:solidFill>
              <a:schemeClr val="tx1"/>
            </a:solidFill>
          </a:ln>
        </p:spPr>
        <p:txBody>
          <a:bodyPr wrap="none" rtlCol="0">
            <a:spAutoFit/>
          </a:bodyPr>
          <a:lstStyle/>
          <a:p>
            <a:pPr algn="ctr"/>
            <a:r>
              <a:rPr lang="en-US" sz="1200" dirty="0"/>
              <a:t>Detector, logic</a:t>
            </a:r>
          </a:p>
          <a:p>
            <a:pPr algn="ctr"/>
            <a:r>
              <a:rPr lang="en-US" sz="1200" dirty="0"/>
              <a:t> and signal</a:t>
            </a:r>
          </a:p>
          <a:p>
            <a:pPr algn="ctr"/>
            <a:r>
              <a:rPr lang="en-US" sz="1200" dirty="0"/>
              <a:t>Power supply</a:t>
            </a:r>
          </a:p>
          <a:p>
            <a:pPr algn="ctr"/>
            <a:r>
              <a:rPr lang="en-US" sz="1200" dirty="0"/>
              <a:t> 12 VOLT &amp; 5VDC</a:t>
            </a:r>
          </a:p>
        </p:txBody>
      </p:sp>
      <p:cxnSp>
        <p:nvCxnSpPr>
          <p:cNvPr id="71" name="Straight Connector 70">
            <a:extLst>
              <a:ext uri="{FF2B5EF4-FFF2-40B4-BE49-F238E27FC236}">
                <a16:creationId xmlns:a16="http://schemas.microsoft.com/office/drawing/2014/main" id="{4FDCACD4-B960-C643-8F0E-DAF5803CF1CB}"/>
              </a:ext>
            </a:extLst>
          </p:cNvPr>
          <p:cNvCxnSpPr>
            <a:cxnSpLocks/>
          </p:cNvCxnSpPr>
          <p:nvPr/>
        </p:nvCxnSpPr>
        <p:spPr>
          <a:xfrm>
            <a:off x="277515" y="6456218"/>
            <a:ext cx="10910455" cy="0"/>
          </a:xfrm>
          <a:prstGeom prst="line">
            <a:avLst/>
          </a:prstGeom>
          <a:ln w="28575">
            <a:prstDash val="lgDashDotDot"/>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EA97DF26-8765-AC4C-84CB-9540AF4A8F91}"/>
              </a:ext>
            </a:extLst>
          </p:cNvPr>
          <p:cNvCxnSpPr>
            <a:cxnSpLocks/>
          </p:cNvCxnSpPr>
          <p:nvPr/>
        </p:nvCxnSpPr>
        <p:spPr>
          <a:xfrm>
            <a:off x="7456257" y="6181141"/>
            <a:ext cx="0" cy="275077"/>
          </a:xfrm>
          <a:prstGeom prst="line">
            <a:avLst/>
          </a:prstGeom>
          <a:ln w="28575">
            <a:prstDash val="lgDashDot"/>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9FDAC23E-5928-C643-92D9-8128AC7AA0A8}"/>
              </a:ext>
            </a:extLst>
          </p:cNvPr>
          <p:cNvCxnSpPr>
            <a:cxnSpLocks/>
            <a:endCxn id="6" idx="1"/>
          </p:cNvCxnSpPr>
          <p:nvPr/>
        </p:nvCxnSpPr>
        <p:spPr>
          <a:xfrm>
            <a:off x="207818" y="1191352"/>
            <a:ext cx="221673" cy="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3" name="TextBox 72">
            <a:extLst>
              <a:ext uri="{FF2B5EF4-FFF2-40B4-BE49-F238E27FC236}">
                <a16:creationId xmlns:a16="http://schemas.microsoft.com/office/drawing/2014/main" id="{C2FBB342-7BB2-084E-827B-397ECBF0FAE9}"/>
              </a:ext>
            </a:extLst>
          </p:cNvPr>
          <p:cNvSpPr txBox="1"/>
          <p:nvPr/>
        </p:nvSpPr>
        <p:spPr>
          <a:xfrm>
            <a:off x="418256" y="4740283"/>
            <a:ext cx="1227624" cy="646331"/>
          </a:xfrm>
          <a:prstGeom prst="rect">
            <a:avLst/>
          </a:prstGeom>
          <a:solidFill>
            <a:srgbClr val="D1E300"/>
          </a:solidFill>
        </p:spPr>
        <p:txBody>
          <a:bodyPr wrap="square" rtlCol="0">
            <a:spAutoFit/>
          </a:bodyPr>
          <a:lstStyle/>
          <a:p>
            <a:pPr algn="ctr"/>
            <a:r>
              <a:rPr lang="en-US" sz="1200" dirty="0"/>
              <a:t>RETURN CIRCUIT FROM DIN CARD OR I / O CARD</a:t>
            </a:r>
          </a:p>
        </p:txBody>
      </p:sp>
      <p:sp>
        <p:nvSpPr>
          <p:cNvPr id="2" name="TextBox 1">
            <a:extLst>
              <a:ext uri="{FF2B5EF4-FFF2-40B4-BE49-F238E27FC236}">
                <a16:creationId xmlns:a16="http://schemas.microsoft.com/office/drawing/2014/main" id="{769DDD8F-1C66-5D4F-B019-363020D696A0}"/>
              </a:ext>
            </a:extLst>
          </p:cNvPr>
          <p:cNvSpPr txBox="1"/>
          <p:nvPr/>
        </p:nvSpPr>
        <p:spPr>
          <a:xfrm>
            <a:off x="7914938" y="5470449"/>
            <a:ext cx="1786435" cy="369332"/>
          </a:xfrm>
          <a:prstGeom prst="rect">
            <a:avLst/>
          </a:prstGeom>
          <a:noFill/>
        </p:spPr>
        <p:txBody>
          <a:bodyPr wrap="square" rtlCol="0">
            <a:spAutoFit/>
          </a:bodyPr>
          <a:lstStyle/>
          <a:p>
            <a:r>
              <a:rPr lang="en-US" dirty="0"/>
              <a:t>N      R         LC     </a:t>
            </a:r>
          </a:p>
        </p:txBody>
      </p:sp>
      <p:sp>
        <p:nvSpPr>
          <p:cNvPr id="5" name="TextBox 4">
            <a:extLst>
              <a:ext uri="{FF2B5EF4-FFF2-40B4-BE49-F238E27FC236}">
                <a16:creationId xmlns:a16="http://schemas.microsoft.com/office/drawing/2014/main" id="{0B4176BB-E8FC-1543-A0DD-BCA918106F63}"/>
              </a:ext>
            </a:extLst>
          </p:cNvPr>
          <p:cNvSpPr txBox="1"/>
          <p:nvPr/>
        </p:nvSpPr>
        <p:spPr>
          <a:xfrm>
            <a:off x="2015397" y="5429971"/>
            <a:ext cx="2561055" cy="369332"/>
          </a:xfrm>
          <a:prstGeom prst="rect">
            <a:avLst/>
          </a:prstGeom>
          <a:noFill/>
        </p:spPr>
        <p:txBody>
          <a:bodyPr wrap="square" rtlCol="0">
            <a:spAutoFit/>
          </a:bodyPr>
          <a:lstStyle/>
          <a:p>
            <a:r>
              <a:rPr lang="en-US" dirty="0"/>
              <a:t>N                                        R</a:t>
            </a:r>
          </a:p>
        </p:txBody>
      </p:sp>
      <p:cxnSp>
        <p:nvCxnSpPr>
          <p:cNvPr id="10" name="Straight Connector 9">
            <a:extLst>
              <a:ext uri="{FF2B5EF4-FFF2-40B4-BE49-F238E27FC236}">
                <a16:creationId xmlns:a16="http://schemas.microsoft.com/office/drawing/2014/main" id="{9705AA72-25C8-D541-A775-580DB0B50D8A}"/>
              </a:ext>
            </a:extLst>
          </p:cNvPr>
          <p:cNvCxnSpPr>
            <a:cxnSpLocks/>
          </p:cNvCxnSpPr>
          <p:nvPr/>
        </p:nvCxnSpPr>
        <p:spPr>
          <a:xfrm>
            <a:off x="7456257" y="4013269"/>
            <a:ext cx="21805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2CC8E84B-512A-E848-B474-662FE9264987}"/>
              </a:ext>
            </a:extLst>
          </p:cNvPr>
          <p:cNvCxnSpPr>
            <a:cxnSpLocks/>
          </p:cNvCxnSpPr>
          <p:nvPr/>
        </p:nvCxnSpPr>
        <p:spPr>
          <a:xfrm>
            <a:off x="2451204" y="6121113"/>
            <a:ext cx="0" cy="335105"/>
          </a:xfrm>
          <a:prstGeom prst="line">
            <a:avLst/>
          </a:prstGeom>
          <a:ln w="28575">
            <a:prstDash val="lgDash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509192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Tm="26193">
        <p15:prstTrans prst="prestige"/>
      </p:transition>
    </mc:Choice>
    <mc:Fallback xmlns="">
      <p:transition spd="slow" advTm="26193">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alpha val="40000"/>
          </a:schemeClr>
        </a:solidFill>
        <a:effectLst/>
      </p:bgPr>
    </p:bg>
    <p:spTree>
      <p:nvGrpSpPr>
        <p:cNvPr id="1" name=""/>
        <p:cNvGrpSpPr/>
        <p:nvPr/>
      </p:nvGrpSpPr>
      <p:grpSpPr>
        <a:xfrm>
          <a:off x="0" y="0"/>
          <a:ext cx="0" cy="0"/>
          <a:chOff x="0" y="0"/>
          <a:chExt cx="0" cy="0"/>
        </a:xfrm>
      </p:grpSpPr>
      <p:cxnSp>
        <p:nvCxnSpPr>
          <p:cNvPr id="25" name="Straight Connector 24">
            <a:extLst>
              <a:ext uri="{FF2B5EF4-FFF2-40B4-BE49-F238E27FC236}">
                <a16:creationId xmlns:a16="http://schemas.microsoft.com/office/drawing/2014/main" id="{289BD7A8-92C0-CC4F-9EFA-773B89D58827}"/>
              </a:ext>
            </a:extLst>
          </p:cNvPr>
          <p:cNvCxnSpPr>
            <a:cxnSpLocks/>
          </p:cNvCxnSpPr>
          <p:nvPr/>
        </p:nvCxnSpPr>
        <p:spPr>
          <a:xfrm flipH="1">
            <a:off x="4936982" y="3857334"/>
            <a:ext cx="12115" cy="40813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B55D49D-E0C5-5A44-93E5-2702B18C1F24}"/>
              </a:ext>
            </a:extLst>
          </p:cNvPr>
          <p:cNvCxnSpPr>
            <a:cxnSpLocks/>
          </p:cNvCxnSpPr>
          <p:nvPr/>
        </p:nvCxnSpPr>
        <p:spPr>
          <a:xfrm flipH="1">
            <a:off x="7041490" y="3766947"/>
            <a:ext cx="11388" cy="76409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61AD1CF4-F885-2F41-9915-1B4768FE6CB8}"/>
              </a:ext>
            </a:extLst>
          </p:cNvPr>
          <p:cNvCxnSpPr>
            <a:cxnSpLocks/>
            <a:endCxn id="12" idx="6"/>
          </p:cNvCxnSpPr>
          <p:nvPr/>
        </p:nvCxnSpPr>
        <p:spPr>
          <a:xfrm flipH="1">
            <a:off x="6255171" y="1655897"/>
            <a:ext cx="208684" cy="1"/>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BA4B973A-284D-4F43-81A5-7FC6E616B364}"/>
              </a:ext>
            </a:extLst>
          </p:cNvPr>
          <p:cNvCxnSpPr>
            <a:cxnSpLocks/>
          </p:cNvCxnSpPr>
          <p:nvPr/>
        </p:nvCxnSpPr>
        <p:spPr>
          <a:xfrm flipH="1">
            <a:off x="5115467" y="3799608"/>
            <a:ext cx="28034" cy="190932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2ACF63F4-FF30-2147-A90B-F8D93FDEA342}"/>
              </a:ext>
            </a:extLst>
          </p:cNvPr>
          <p:cNvCxnSpPr>
            <a:cxnSpLocks/>
          </p:cNvCxnSpPr>
          <p:nvPr/>
        </p:nvCxnSpPr>
        <p:spPr>
          <a:xfrm>
            <a:off x="5412558" y="3838401"/>
            <a:ext cx="0" cy="2072983"/>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13DF2C32-5D03-E946-9246-135C1DDE15E7}"/>
              </a:ext>
            </a:extLst>
          </p:cNvPr>
          <p:cNvCxnSpPr>
            <a:cxnSpLocks/>
          </p:cNvCxnSpPr>
          <p:nvPr/>
        </p:nvCxnSpPr>
        <p:spPr>
          <a:xfrm flipH="1">
            <a:off x="5723998" y="3812145"/>
            <a:ext cx="10933" cy="2283827"/>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44A8C928-3D20-9E47-84CF-2B8F69F714BF}"/>
              </a:ext>
            </a:extLst>
          </p:cNvPr>
          <p:cNvCxnSpPr>
            <a:cxnSpLocks/>
          </p:cNvCxnSpPr>
          <p:nvPr/>
        </p:nvCxnSpPr>
        <p:spPr>
          <a:xfrm>
            <a:off x="6096659" y="3847730"/>
            <a:ext cx="0" cy="2731325"/>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AC095FA2-F358-BB44-BCFF-C992817AFFC6}"/>
              </a:ext>
            </a:extLst>
          </p:cNvPr>
          <p:cNvCxnSpPr>
            <a:cxnSpLocks/>
          </p:cNvCxnSpPr>
          <p:nvPr/>
        </p:nvCxnSpPr>
        <p:spPr>
          <a:xfrm>
            <a:off x="6398816" y="3879272"/>
            <a:ext cx="0" cy="1356662"/>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E6C422A7-AC2E-514B-B8F9-FA15DE0594DA}"/>
              </a:ext>
            </a:extLst>
          </p:cNvPr>
          <p:cNvCxnSpPr>
            <a:cxnSpLocks/>
          </p:cNvCxnSpPr>
          <p:nvPr/>
        </p:nvCxnSpPr>
        <p:spPr>
          <a:xfrm>
            <a:off x="6713517" y="3882297"/>
            <a:ext cx="0" cy="1071761"/>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BABA2DA3-175F-1540-9BFB-19F89E1DA774}"/>
              </a:ext>
            </a:extLst>
          </p:cNvPr>
          <p:cNvCxnSpPr>
            <a:cxnSpLocks/>
          </p:cNvCxnSpPr>
          <p:nvPr/>
        </p:nvCxnSpPr>
        <p:spPr>
          <a:xfrm>
            <a:off x="3968895" y="6034886"/>
            <a:ext cx="1810832" cy="21914"/>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2BDD986F-FB64-6B47-BF93-0F14A9A4A673}"/>
              </a:ext>
            </a:extLst>
          </p:cNvPr>
          <p:cNvCxnSpPr>
            <a:cxnSpLocks/>
          </p:cNvCxnSpPr>
          <p:nvPr/>
        </p:nvCxnSpPr>
        <p:spPr>
          <a:xfrm>
            <a:off x="3962400" y="5896837"/>
            <a:ext cx="1458733" cy="0"/>
          </a:xfrm>
          <a:prstGeom prst="line">
            <a:avLst/>
          </a:prstGeom>
          <a:ln w="28575">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D46179E2-0CCB-954E-8A32-EC99EE8455DE}"/>
              </a:ext>
            </a:extLst>
          </p:cNvPr>
          <p:cNvCxnSpPr>
            <a:cxnSpLocks/>
          </p:cNvCxnSpPr>
          <p:nvPr/>
        </p:nvCxnSpPr>
        <p:spPr>
          <a:xfrm>
            <a:off x="3937395" y="5708933"/>
            <a:ext cx="11811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A4ADB85F-E5D6-5A4D-8A29-2369B289C122}"/>
              </a:ext>
            </a:extLst>
          </p:cNvPr>
          <p:cNvCxnSpPr>
            <a:cxnSpLocks/>
          </p:cNvCxnSpPr>
          <p:nvPr/>
        </p:nvCxnSpPr>
        <p:spPr>
          <a:xfrm flipH="1">
            <a:off x="2627168" y="3508662"/>
            <a:ext cx="133523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D6258045-C155-FD40-B910-4C24941A3A72}"/>
              </a:ext>
            </a:extLst>
          </p:cNvPr>
          <p:cNvCxnSpPr>
            <a:cxnSpLocks/>
          </p:cNvCxnSpPr>
          <p:nvPr/>
        </p:nvCxnSpPr>
        <p:spPr>
          <a:xfrm flipV="1">
            <a:off x="530804" y="6594764"/>
            <a:ext cx="5172074" cy="15833"/>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sp>
        <p:nvSpPr>
          <p:cNvPr id="77" name="TextBox 76">
            <a:extLst>
              <a:ext uri="{FF2B5EF4-FFF2-40B4-BE49-F238E27FC236}">
                <a16:creationId xmlns:a16="http://schemas.microsoft.com/office/drawing/2014/main" id="{F079A359-D2A3-634B-9F38-6AC545710C0F}"/>
              </a:ext>
            </a:extLst>
          </p:cNvPr>
          <p:cNvSpPr txBox="1"/>
          <p:nvPr/>
        </p:nvSpPr>
        <p:spPr>
          <a:xfrm>
            <a:off x="7646083" y="235922"/>
            <a:ext cx="4042063" cy="830997"/>
          </a:xfrm>
          <a:prstGeom prst="rect">
            <a:avLst/>
          </a:prstGeom>
          <a:noFill/>
        </p:spPr>
        <p:txBody>
          <a:bodyPr wrap="square" rtlCol="0">
            <a:spAutoFit/>
          </a:bodyPr>
          <a:lstStyle/>
          <a:p>
            <a:pPr algn="ctr"/>
            <a:r>
              <a:rPr lang="en-US" sz="2400" dirty="0"/>
              <a:t>TORTOISE SWITCH MACHINE WIRING</a:t>
            </a:r>
          </a:p>
        </p:txBody>
      </p:sp>
      <p:sp>
        <p:nvSpPr>
          <p:cNvPr id="85" name="Block Arc 84">
            <a:extLst>
              <a:ext uri="{FF2B5EF4-FFF2-40B4-BE49-F238E27FC236}">
                <a16:creationId xmlns:a16="http://schemas.microsoft.com/office/drawing/2014/main" id="{70DBE48F-B14B-E44C-B05B-5F887566B843}"/>
              </a:ext>
            </a:extLst>
          </p:cNvPr>
          <p:cNvSpPr/>
          <p:nvPr/>
        </p:nvSpPr>
        <p:spPr>
          <a:xfrm>
            <a:off x="4936981" y="4187971"/>
            <a:ext cx="1943965" cy="799233"/>
          </a:xfrm>
          <a:prstGeom prst="blockArc">
            <a:avLst>
              <a:gd name="adj1" fmla="val 10800000"/>
              <a:gd name="adj2" fmla="val 21203125"/>
              <a:gd name="adj3" fmla="val 0"/>
            </a:avLst>
          </a:prstGeom>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88" name="Straight Connector 87">
            <a:extLst>
              <a:ext uri="{FF2B5EF4-FFF2-40B4-BE49-F238E27FC236}">
                <a16:creationId xmlns:a16="http://schemas.microsoft.com/office/drawing/2014/main" id="{60978C0D-BB19-BB44-8274-14159801637D}"/>
              </a:ext>
            </a:extLst>
          </p:cNvPr>
          <p:cNvCxnSpPr>
            <a:cxnSpLocks/>
          </p:cNvCxnSpPr>
          <p:nvPr/>
        </p:nvCxnSpPr>
        <p:spPr>
          <a:xfrm flipH="1">
            <a:off x="4003964" y="4571995"/>
            <a:ext cx="952501"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0" name="TextBox 99">
            <a:extLst>
              <a:ext uri="{FF2B5EF4-FFF2-40B4-BE49-F238E27FC236}">
                <a16:creationId xmlns:a16="http://schemas.microsoft.com/office/drawing/2014/main" id="{94F661AA-2B56-D649-89C0-DD65AA6A61C4}"/>
              </a:ext>
            </a:extLst>
          </p:cNvPr>
          <p:cNvSpPr txBox="1"/>
          <p:nvPr/>
        </p:nvSpPr>
        <p:spPr>
          <a:xfrm>
            <a:off x="1296050" y="5201102"/>
            <a:ext cx="2696440" cy="1015663"/>
          </a:xfrm>
          <a:prstGeom prst="rect">
            <a:avLst/>
          </a:prstGeom>
          <a:noFill/>
          <a:ln w="19050">
            <a:solidFill>
              <a:schemeClr val="tx1"/>
            </a:solidFill>
          </a:ln>
        </p:spPr>
        <p:txBody>
          <a:bodyPr wrap="square" rtlCol="0">
            <a:spAutoFit/>
          </a:bodyPr>
          <a:lstStyle/>
          <a:p>
            <a:pPr algn="ctr"/>
            <a:r>
              <a:rPr lang="en-US" sz="1200" dirty="0"/>
              <a:t>FROG WIRING BETWEEN SWITCH RAILS AND SWITCH FROG </a:t>
            </a:r>
          </a:p>
          <a:p>
            <a:pPr algn="r"/>
            <a:r>
              <a:rPr lang="en-US" sz="1200" dirty="0"/>
              <a:t>RED WIRE ( LEFT RAIL )</a:t>
            </a:r>
          </a:p>
          <a:p>
            <a:pPr algn="r"/>
            <a:r>
              <a:rPr lang="en-US" sz="1200" dirty="0"/>
              <a:t>GREEN WIRE (RIGHT RAIL )</a:t>
            </a:r>
          </a:p>
          <a:p>
            <a:pPr algn="r"/>
            <a:r>
              <a:rPr lang="en-US" sz="1200" dirty="0"/>
              <a:t>YELLOW WIRE ( COMMON TO FROG )</a:t>
            </a:r>
          </a:p>
        </p:txBody>
      </p:sp>
      <p:sp>
        <p:nvSpPr>
          <p:cNvPr id="103" name="Rectangle 102">
            <a:extLst>
              <a:ext uri="{FF2B5EF4-FFF2-40B4-BE49-F238E27FC236}">
                <a16:creationId xmlns:a16="http://schemas.microsoft.com/office/drawing/2014/main" id="{FC48F205-B317-4F42-8647-38EBE0D57685}"/>
              </a:ext>
            </a:extLst>
          </p:cNvPr>
          <p:cNvSpPr/>
          <p:nvPr/>
        </p:nvSpPr>
        <p:spPr>
          <a:xfrm>
            <a:off x="1676409" y="3789746"/>
            <a:ext cx="1944832" cy="982806"/>
          </a:xfrm>
          <a:prstGeom prst="rect">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5" name="Straight Connector 104">
            <a:extLst>
              <a:ext uri="{FF2B5EF4-FFF2-40B4-BE49-F238E27FC236}">
                <a16:creationId xmlns:a16="http://schemas.microsoft.com/office/drawing/2014/main" id="{D25FBF75-6F97-334B-A84F-02FBC88CC161}"/>
              </a:ext>
            </a:extLst>
          </p:cNvPr>
          <p:cNvCxnSpPr>
            <a:cxnSpLocks/>
          </p:cNvCxnSpPr>
          <p:nvPr/>
        </p:nvCxnSpPr>
        <p:spPr>
          <a:xfrm>
            <a:off x="2452255" y="4551215"/>
            <a:ext cx="304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a:extLst>
              <a:ext uri="{FF2B5EF4-FFF2-40B4-BE49-F238E27FC236}">
                <a16:creationId xmlns:a16="http://schemas.microsoft.com/office/drawing/2014/main" id="{551B866A-767C-8642-8F84-61FC0D7A3F71}"/>
              </a:ext>
            </a:extLst>
          </p:cNvPr>
          <p:cNvCxnSpPr>
            <a:cxnSpLocks/>
          </p:cNvCxnSpPr>
          <p:nvPr/>
        </p:nvCxnSpPr>
        <p:spPr>
          <a:xfrm>
            <a:off x="2452255" y="3958936"/>
            <a:ext cx="304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B6AE6674-7F07-BF4F-A7E1-79A39E85C4CE}"/>
              </a:ext>
            </a:extLst>
          </p:cNvPr>
          <p:cNvCxnSpPr>
            <a:cxnSpLocks/>
          </p:cNvCxnSpPr>
          <p:nvPr/>
        </p:nvCxnSpPr>
        <p:spPr>
          <a:xfrm>
            <a:off x="1814946" y="3958936"/>
            <a:ext cx="304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a:extLst>
              <a:ext uri="{FF2B5EF4-FFF2-40B4-BE49-F238E27FC236}">
                <a16:creationId xmlns:a16="http://schemas.microsoft.com/office/drawing/2014/main" id="{D4BEEF2E-F4B0-824F-83D4-D1B148F7DBAB}"/>
              </a:ext>
            </a:extLst>
          </p:cNvPr>
          <p:cNvCxnSpPr>
            <a:cxnSpLocks/>
          </p:cNvCxnSpPr>
          <p:nvPr/>
        </p:nvCxnSpPr>
        <p:spPr>
          <a:xfrm>
            <a:off x="3214255" y="3958936"/>
            <a:ext cx="304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B30A734D-042B-F94F-AF55-C948360142BF}"/>
              </a:ext>
            </a:extLst>
          </p:cNvPr>
          <p:cNvCxnSpPr>
            <a:cxnSpLocks/>
          </p:cNvCxnSpPr>
          <p:nvPr/>
        </p:nvCxnSpPr>
        <p:spPr>
          <a:xfrm>
            <a:off x="3214255" y="4571995"/>
            <a:ext cx="304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994FD517-2539-E046-8132-BC8545EEE15B}"/>
              </a:ext>
            </a:extLst>
          </p:cNvPr>
          <p:cNvCxnSpPr>
            <a:cxnSpLocks/>
          </p:cNvCxnSpPr>
          <p:nvPr/>
        </p:nvCxnSpPr>
        <p:spPr>
          <a:xfrm>
            <a:off x="1814946" y="4578056"/>
            <a:ext cx="3048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7943A239-D694-D643-924D-B4E2E1583212}"/>
              </a:ext>
            </a:extLst>
          </p:cNvPr>
          <p:cNvCxnSpPr>
            <a:cxnSpLocks/>
          </p:cNvCxnSpPr>
          <p:nvPr/>
        </p:nvCxnSpPr>
        <p:spPr>
          <a:xfrm flipH="1">
            <a:off x="3962400" y="4255072"/>
            <a:ext cx="99406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a:extLst>
              <a:ext uri="{FF2B5EF4-FFF2-40B4-BE49-F238E27FC236}">
                <a16:creationId xmlns:a16="http://schemas.microsoft.com/office/drawing/2014/main" id="{5CA88F6E-2060-DF44-9E34-29DAB33071EA}"/>
              </a:ext>
            </a:extLst>
          </p:cNvPr>
          <p:cNvCxnSpPr>
            <a:cxnSpLocks/>
          </p:cNvCxnSpPr>
          <p:nvPr/>
        </p:nvCxnSpPr>
        <p:spPr>
          <a:xfrm flipV="1">
            <a:off x="3962400" y="3508663"/>
            <a:ext cx="0" cy="75680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a:extLst>
              <a:ext uri="{FF2B5EF4-FFF2-40B4-BE49-F238E27FC236}">
                <a16:creationId xmlns:a16="http://schemas.microsoft.com/office/drawing/2014/main" id="{BE3EA27E-57F8-E447-BDF6-EBC2DE7F24CB}"/>
              </a:ext>
            </a:extLst>
          </p:cNvPr>
          <p:cNvCxnSpPr>
            <a:cxnSpLocks/>
          </p:cNvCxnSpPr>
          <p:nvPr/>
        </p:nvCxnSpPr>
        <p:spPr>
          <a:xfrm flipV="1">
            <a:off x="2668732" y="3508662"/>
            <a:ext cx="0" cy="45027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a:extLst>
              <a:ext uri="{FF2B5EF4-FFF2-40B4-BE49-F238E27FC236}">
                <a16:creationId xmlns:a16="http://schemas.microsoft.com/office/drawing/2014/main" id="{7AB82D55-1D3C-4940-9FA4-231230E03054}"/>
              </a:ext>
            </a:extLst>
          </p:cNvPr>
          <p:cNvCxnSpPr>
            <a:cxnSpLocks/>
          </p:cNvCxnSpPr>
          <p:nvPr/>
        </p:nvCxnSpPr>
        <p:spPr>
          <a:xfrm flipV="1">
            <a:off x="2635827" y="4547751"/>
            <a:ext cx="0" cy="45027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a:extLst>
              <a:ext uri="{FF2B5EF4-FFF2-40B4-BE49-F238E27FC236}">
                <a16:creationId xmlns:a16="http://schemas.microsoft.com/office/drawing/2014/main" id="{87F5EF5A-304E-AD42-B729-99018EBE68C0}"/>
              </a:ext>
            </a:extLst>
          </p:cNvPr>
          <p:cNvCxnSpPr>
            <a:cxnSpLocks/>
          </p:cNvCxnSpPr>
          <p:nvPr/>
        </p:nvCxnSpPr>
        <p:spPr>
          <a:xfrm flipH="1">
            <a:off x="2668732" y="4987204"/>
            <a:ext cx="133523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A206FF85-40BF-B644-B4B1-43AE4FC60EDB}"/>
              </a:ext>
            </a:extLst>
          </p:cNvPr>
          <p:cNvCxnSpPr>
            <a:cxnSpLocks/>
          </p:cNvCxnSpPr>
          <p:nvPr/>
        </p:nvCxnSpPr>
        <p:spPr>
          <a:xfrm flipV="1">
            <a:off x="4003964" y="4547751"/>
            <a:ext cx="0" cy="439453"/>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a:extLst>
              <a:ext uri="{FF2B5EF4-FFF2-40B4-BE49-F238E27FC236}">
                <a16:creationId xmlns:a16="http://schemas.microsoft.com/office/drawing/2014/main" id="{3C54CE10-0A57-304F-9AB3-D5988F045851}"/>
              </a:ext>
            </a:extLst>
          </p:cNvPr>
          <p:cNvCxnSpPr>
            <a:cxnSpLocks/>
          </p:cNvCxnSpPr>
          <p:nvPr/>
        </p:nvCxnSpPr>
        <p:spPr>
          <a:xfrm flipH="1">
            <a:off x="1995055" y="3958936"/>
            <a:ext cx="1427019" cy="61305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9D6BE712-D0EA-F649-9470-A534B5D61795}"/>
              </a:ext>
            </a:extLst>
          </p:cNvPr>
          <p:cNvCxnSpPr>
            <a:cxnSpLocks/>
          </p:cNvCxnSpPr>
          <p:nvPr/>
        </p:nvCxnSpPr>
        <p:spPr>
          <a:xfrm flipV="1">
            <a:off x="1995055" y="3508662"/>
            <a:ext cx="0" cy="45027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70C5BFD7-82E7-D649-9175-5697C7026169}"/>
              </a:ext>
            </a:extLst>
          </p:cNvPr>
          <p:cNvCxnSpPr>
            <a:cxnSpLocks/>
          </p:cNvCxnSpPr>
          <p:nvPr/>
        </p:nvCxnSpPr>
        <p:spPr>
          <a:xfrm flipV="1">
            <a:off x="1995055" y="4571994"/>
            <a:ext cx="0" cy="45027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D7B2DAC0-9A4B-0541-9F24-E64FC5D11733}"/>
              </a:ext>
            </a:extLst>
          </p:cNvPr>
          <p:cNvCxnSpPr>
            <a:cxnSpLocks/>
          </p:cNvCxnSpPr>
          <p:nvPr/>
        </p:nvCxnSpPr>
        <p:spPr>
          <a:xfrm flipH="1">
            <a:off x="1310987" y="3498269"/>
            <a:ext cx="684069"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E7AAA03D-7D0E-F54E-A441-BDCF95D03E69}"/>
              </a:ext>
            </a:extLst>
          </p:cNvPr>
          <p:cNvCxnSpPr>
            <a:cxnSpLocks/>
          </p:cNvCxnSpPr>
          <p:nvPr/>
        </p:nvCxnSpPr>
        <p:spPr>
          <a:xfrm flipH="1" flipV="1">
            <a:off x="928040" y="5012288"/>
            <a:ext cx="1067016" cy="1344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36" name="Arc 135">
            <a:extLst>
              <a:ext uri="{FF2B5EF4-FFF2-40B4-BE49-F238E27FC236}">
                <a16:creationId xmlns:a16="http://schemas.microsoft.com/office/drawing/2014/main" id="{3AC0311E-3978-0046-B4F5-CAE8B9B793F6}"/>
              </a:ext>
            </a:extLst>
          </p:cNvPr>
          <p:cNvSpPr/>
          <p:nvPr/>
        </p:nvSpPr>
        <p:spPr>
          <a:xfrm>
            <a:off x="2105891" y="4215244"/>
            <a:ext cx="651164" cy="436418"/>
          </a:xfrm>
          <a:prstGeom prst="arc">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38" name="Straight Connector 137">
            <a:extLst>
              <a:ext uri="{FF2B5EF4-FFF2-40B4-BE49-F238E27FC236}">
                <a16:creationId xmlns:a16="http://schemas.microsoft.com/office/drawing/2014/main" id="{2808B33D-2E66-0D49-9D0D-C2BC0B478E6F}"/>
              </a:ext>
            </a:extLst>
          </p:cNvPr>
          <p:cNvCxnSpPr>
            <a:cxnSpLocks/>
          </p:cNvCxnSpPr>
          <p:nvPr/>
        </p:nvCxnSpPr>
        <p:spPr>
          <a:xfrm flipH="1" flipV="1">
            <a:off x="2729347" y="4430856"/>
            <a:ext cx="607001" cy="11689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id="{44D8BCC9-C7C5-5549-99AF-F77850BF68BB}"/>
              </a:ext>
            </a:extLst>
          </p:cNvPr>
          <p:cNvCxnSpPr>
            <a:cxnSpLocks/>
          </p:cNvCxnSpPr>
          <p:nvPr/>
        </p:nvCxnSpPr>
        <p:spPr>
          <a:xfrm flipH="1" flipV="1">
            <a:off x="1995055" y="3958936"/>
            <a:ext cx="457201" cy="254573"/>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id="{1DA815F5-9866-C445-8A5D-6A75F3A36DF2}"/>
              </a:ext>
            </a:extLst>
          </p:cNvPr>
          <p:cNvCxnSpPr>
            <a:cxnSpLocks/>
          </p:cNvCxnSpPr>
          <p:nvPr/>
        </p:nvCxnSpPr>
        <p:spPr>
          <a:xfrm flipV="1">
            <a:off x="917866" y="2378558"/>
            <a:ext cx="20348" cy="261946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D3A7AE8F-568A-3342-B6B7-38D54AB6FCFE}"/>
              </a:ext>
            </a:extLst>
          </p:cNvPr>
          <p:cNvCxnSpPr>
            <a:cxnSpLocks/>
          </p:cNvCxnSpPr>
          <p:nvPr/>
        </p:nvCxnSpPr>
        <p:spPr>
          <a:xfrm flipH="1">
            <a:off x="1310988" y="2411075"/>
            <a:ext cx="22513" cy="111826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50" name="TextBox 149">
            <a:extLst>
              <a:ext uri="{FF2B5EF4-FFF2-40B4-BE49-F238E27FC236}">
                <a16:creationId xmlns:a16="http://schemas.microsoft.com/office/drawing/2014/main" id="{0B394C40-3B0B-C440-87A0-047F02C41AB5}"/>
              </a:ext>
            </a:extLst>
          </p:cNvPr>
          <p:cNvSpPr txBox="1"/>
          <p:nvPr/>
        </p:nvSpPr>
        <p:spPr>
          <a:xfrm>
            <a:off x="199051" y="348096"/>
            <a:ext cx="1343891" cy="2308324"/>
          </a:xfrm>
          <a:prstGeom prst="rect">
            <a:avLst/>
          </a:prstGeom>
          <a:solidFill>
            <a:srgbClr val="FFFF00"/>
          </a:solidFill>
          <a:ln>
            <a:solidFill>
              <a:schemeClr val="tx1"/>
            </a:solidFill>
          </a:ln>
        </p:spPr>
        <p:txBody>
          <a:bodyPr wrap="square" rtlCol="0">
            <a:spAutoFit/>
          </a:bodyPr>
          <a:lstStyle/>
          <a:p>
            <a:pPr algn="ctr"/>
            <a:r>
              <a:rPr lang="en-US" dirty="0"/>
              <a:t>DETECTOR LOGIC AND</a:t>
            </a:r>
          </a:p>
          <a:p>
            <a:pPr algn="ctr"/>
            <a:r>
              <a:rPr lang="en-US" dirty="0"/>
              <a:t>SIGNAL</a:t>
            </a:r>
          </a:p>
          <a:p>
            <a:pPr algn="ctr"/>
            <a:r>
              <a:rPr lang="en-US" dirty="0"/>
              <a:t>POWER SUPPLY </a:t>
            </a:r>
          </a:p>
          <a:p>
            <a:pPr algn="ctr"/>
            <a:r>
              <a:rPr lang="en-US" dirty="0"/>
              <a:t>12 VDC  &amp;</a:t>
            </a:r>
          </a:p>
          <a:p>
            <a:pPr algn="ctr"/>
            <a:r>
              <a:rPr lang="en-US" dirty="0"/>
              <a:t>5VDC</a:t>
            </a:r>
          </a:p>
          <a:p>
            <a:endParaRPr lang="en-US" dirty="0"/>
          </a:p>
        </p:txBody>
      </p:sp>
      <p:sp>
        <p:nvSpPr>
          <p:cNvPr id="155" name="TextBox 154">
            <a:extLst>
              <a:ext uri="{FF2B5EF4-FFF2-40B4-BE49-F238E27FC236}">
                <a16:creationId xmlns:a16="http://schemas.microsoft.com/office/drawing/2014/main" id="{6B1069EB-8A0E-1C42-AE73-902BCA8071EA}"/>
              </a:ext>
            </a:extLst>
          </p:cNvPr>
          <p:cNvSpPr txBox="1"/>
          <p:nvPr/>
        </p:nvSpPr>
        <p:spPr>
          <a:xfrm>
            <a:off x="1537420" y="2881634"/>
            <a:ext cx="1555172" cy="646331"/>
          </a:xfrm>
          <a:prstGeom prst="rect">
            <a:avLst/>
          </a:prstGeom>
          <a:noFill/>
        </p:spPr>
        <p:txBody>
          <a:bodyPr wrap="square" rtlCol="0">
            <a:spAutoFit/>
          </a:bodyPr>
          <a:lstStyle/>
          <a:p>
            <a:pPr algn="ctr"/>
            <a:r>
              <a:rPr lang="en-US" dirty="0"/>
              <a:t>DPDT TOGGLE SWITCH</a:t>
            </a:r>
          </a:p>
        </p:txBody>
      </p:sp>
      <p:cxnSp>
        <p:nvCxnSpPr>
          <p:cNvPr id="161" name="Straight Connector 160">
            <a:extLst>
              <a:ext uri="{FF2B5EF4-FFF2-40B4-BE49-F238E27FC236}">
                <a16:creationId xmlns:a16="http://schemas.microsoft.com/office/drawing/2014/main" id="{73BA4D69-E2AE-8D40-AA54-DE131EF15A47}"/>
              </a:ext>
            </a:extLst>
          </p:cNvPr>
          <p:cNvCxnSpPr>
            <a:cxnSpLocks/>
          </p:cNvCxnSpPr>
          <p:nvPr/>
        </p:nvCxnSpPr>
        <p:spPr>
          <a:xfrm>
            <a:off x="529071" y="2679800"/>
            <a:ext cx="0" cy="3930797"/>
          </a:xfrm>
          <a:prstGeom prst="line">
            <a:avLst/>
          </a:prstGeom>
          <a:ln w="28575">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68" name="Straight Arrow Connector 167">
            <a:extLst>
              <a:ext uri="{FF2B5EF4-FFF2-40B4-BE49-F238E27FC236}">
                <a16:creationId xmlns:a16="http://schemas.microsoft.com/office/drawing/2014/main" id="{FF4178B8-CE89-1848-BBFF-9C951E4FA6DA}"/>
              </a:ext>
            </a:extLst>
          </p:cNvPr>
          <p:cNvCxnSpPr>
            <a:cxnSpLocks/>
          </p:cNvCxnSpPr>
          <p:nvPr/>
        </p:nvCxnSpPr>
        <p:spPr>
          <a:xfrm>
            <a:off x="5639665" y="6589561"/>
            <a:ext cx="1392382" cy="0"/>
          </a:xfrm>
          <a:prstGeom prst="straightConnector1">
            <a:avLst/>
          </a:prstGeom>
          <a:ln w="28575">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171" name="TextBox 170">
            <a:extLst>
              <a:ext uri="{FF2B5EF4-FFF2-40B4-BE49-F238E27FC236}">
                <a16:creationId xmlns:a16="http://schemas.microsoft.com/office/drawing/2014/main" id="{89AE62A9-F177-624E-AA97-E1CCCB4C9C86}"/>
              </a:ext>
            </a:extLst>
          </p:cNvPr>
          <p:cNvSpPr txBox="1"/>
          <p:nvPr/>
        </p:nvSpPr>
        <p:spPr>
          <a:xfrm>
            <a:off x="6906491" y="6464180"/>
            <a:ext cx="3886200" cy="276999"/>
          </a:xfrm>
          <a:prstGeom prst="rect">
            <a:avLst/>
          </a:prstGeom>
          <a:noFill/>
        </p:spPr>
        <p:txBody>
          <a:bodyPr wrap="square" rtlCol="0">
            <a:spAutoFit/>
          </a:bodyPr>
          <a:lstStyle/>
          <a:p>
            <a:pPr algn="ctr"/>
            <a:r>
              <a:rPr lang="en-US" sz="1200" dirty="0"/>
              <a:t>5 VDC TO OTHER SWITCH MACHINES ON THE LAYOUT </a:t>
            </a:r>
          </a:p>
        </p:txBody>
      </p:sp>
      <p:sp>
        <p:nvSpPr>
          <p:cNvPr id="174" name="Arc 173">
            <a:extLst>
              <a:ext uri="{FF2B5EF4-FFF2-40B4-BE49-F238E27FC236}">
                <a16:creationId xmlns:a16="http://schemas.microsoft.com/office/drawing/2014/main" id="{EAE07BD2-26B2-3345-8325-59DEB9261F61}"/>
              </a:ext>
            </a:extLst>
          </p:cNvPr>
          <p:cNvSpPr/>
          <p:nvPr/>
        </p:nvSpPr>
        <p:spPr>
          <a:xfrm rot="21389485">
            <a:off x="4125192" y="4138241"/>
            <a:ext cx="362815" cy="382055"/>
          </a:xfrm>
          <a:prstGeom prst="arc">
            <a:avLst>
              <a:gd name="adj1" fmla="val 16247312"/>
              <a:gd name="adj2" fmla="val 0"/>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76" name="Straight Connector 175">
            <a:extLst>
              <a:ext uri="{FF2B5EF4-FFF2-40B4-BE49-F238E27FC236}">
                <a16:creationId xmlns:a16="http://schemas.microsoft.com/office/drawing/2014/main" id="{7D0A7D45-01F6-1E4F-B9C2-E51687B76290}"/>
              </a:ext>
            </a:extLst>
          </p:cNvPr>
          <p:cNvCxnSpPr>
            <a:cxnSpLocks/>
          </p:cNvCxnSpPr>
          <p:nvPr/>
        </p:nvCxnSpPr>
        <p:spPr>
          <a:xfrm flipH="1">
            <a:off x="4306599" y="2431473"/>
            <a:ext cx="16019" cy="171228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7" name="Straight Connector 176">
            <a:extLst>
              <a:ext uri="{FF2B5EF4-FFF2-40B4-BE49-F238E27FC236}">
                <a16:creationId xmlns:a16="http://schemas.microsoft.com/office/drawing/2014/main" id="{7E5BB73D-D908-014E-9174-1C691C755230}"/>
              </a:ext>
            </a:extLst>
          </p:cNvPr>
          <p:cNvCxnSpPr>
            <a:cxnSpLocks/>
          </p:cNvCxnSpPr>
          <p:nvPr/>
        </p:nvCxnSpPr>
        <p:spPr>
          <a:xfrm>
            <a:off x="4487141" y="4291011"/>
            <a:ext cx="0" cy="27059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a:extLst>
              <a:ext uri="{FF2B5EF4-FFF2-40B4-BE49-F238E27FC236}">
                <a16:creationId xmlns:a16="http://schemas.microsoft.com/office/drawing/2014/main" id="{70562AFE-B89F-3841-873E-F41F98FB29A1}"/>
              </a:ext>
            </a:extLst>
          </p:cNvPr>
          <p:cNvCxnSpPr>
            <a:cxnSpLocks/>
          </p:cNvCxnSpPr>
          <p:nvPr/>
        </p:nvCxnSpPr>
        <p:spPr>
          <a:xfrm>
            <a:off x="4153240" y="2661955"/>
            <a:ext cx="0" cy="160351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6" name="Straight Arrow Connector 185">
            <a:extLst>
              <a:ext uri="{FF2B5EF4-FFF2-40B4-BE49-F238E27FC236}">
                <a16:creationId xmlns:a16="http://schemas.microsoft.com/office/drawing/2014/main" id="{90A3A5E5-54CB-9B40-A69A-76E604ABDD31}"/>
              </a:ext>
            </a:extLst>
          </p:cNvPr>
          <p:cNvCxnSpPr>
            <a:cxnSpLocks/>
          </p:cNvCxnSpPr>
          <p:nvPr/>
        </p:nvCxnSpPr>
        <p:spPr>
          <a:xfrm>
            <a:off x="6394488" y="5235934"/>
            <a:ext cx="2609438" cy="0"/>
          </a:xfrm>
          <a:prstGeom prst="straightConnector1">
            <a:avLst/>
          </a:prstGeom>
          <a:ln w="28575">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92" name="Straight Arrow Connector 191">
            <a:extLst>
              <a:ext uri="{FF2B5EF4-FFF2-40B4-BE49-F238E27FC236}">
                <a16:creationId xmlns:a16="http://schemas.microsoft.com/office/drawing/2014/main" id="{8558628F-22FF-F34B-B0FA-B2C9025F20EE}"/>
              </a:ext>
            </a:extLst>
          </p:cNvPr>
          <p:cNvCxnSpPr>
            <a:cxnSpLocks/>
          </p:cNvCxnSpPr>
          <p:nvPr/>
        </p:nvCxnSpPr>
        <p:spPr>
          <a:xfrm>
            <a:off x="6713517" y="4987204"/>
            <a:ext cx="2271365" cy="0"/>
          </a:xfrm>
          <a:prstGeom prst="straightConnector1">
            <a:avLst/>
          </a:prstGeom>
          <a:ln w="28575">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01" name="Straight Connector 200">
            <a:extLst>
              <a:ext uri="{FF2B5EF4-FFF2-40B4-BE49-F238E27FC236}">
                <a16:creationId xmlns:a16="http://schemas.microsoft.com/office/drawing/2014/main" id="{6F60C16E-C0DB-B347-926F-B6C9FE7CC7F9}"/>
              </a:ext>
            </a:extLst>
          </p:cNvPr>
          <p:cNvCxnSpPr>
            <a:cxnSpLocks/>
          </p:cNvCxnSpPr>
          <p:nvPr/>
        </p:nvCxnSpPr>
        <p:spPr>
          <a:xfrm>
            <a:off x="2812041" y="1252585"/>
            <a:ext cx="8443" cy="138919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a:extLst>
              <a:ext uri="{FF2B5EF4-FFF2-40B4-BE49-F238E27FC236}">
                <a16:creationId xmlns:a16="http://schemas.microsoft.com/office/drawing/2014/main" id="{FCBDC3BF-63E5-AA49-B1D9-1F35C786210D}"/>
              </a:ext>
            </a:extLst>
          </p:cNvPr>
          <p:cNvCxnSpPr>
            <a:cxnSpLocks/>
          </p:cNvCxnSpPr>
          <p:nvPr/>
        </p:nvCxnSpPr>
        <p:spPr>
          <a:xfrm>
            <a:off x="3253978" y="1252584"/>
            <a:ext cx="0" cy="116676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a:extLst>
              <a:ext uri="{FF2B5EF4-FFF2-40B4-BE49-F238E27FC236}">
                <a16:creationId xmlns:a16="http://schemas.microsoft.com/office/drawing/2014/main" id="{48A626B9-1759-8049-BEE6-D36C7CFB4046}"/>
              </a:ext>
            </a:extLst>
          </p:cNvPr>
          <p:cNvCxnSpPr>
            <a:cxnSpLocks/>
          </p:cNvCxnSpPr>
          <p:nvPr/>
        </p:nvCxnSpPr>
        <p:spPr>
          <a:xfrm>
            <a:off x="3240880" y="2423412"/>
            <a:ext cx="109104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a:extLst>
              <a:ext uri="{FF2B5EF4-FFF2-40B4-BE49-F238E27FC236}">
                <a16:creationId xmlns:a16="http://schemas.microsoft.com/office/drawing/2014/main" id="{E1E3674F-95E2-C647-8E5C-053199BE8BED}"/>
              </a:ext>
            </a:extLst>
          </p:cNvPr>
          <p:cNvCxnSpPr>
            <a:cxnSpLocks/>
          </p:cNvCxnSpPr>
          <p:nvPr/>
        </p:nvCxnSpPr>
        <p:spPr>
          <a:xfrm>
            <a:off x="2808253" y="2618318"/>
            <a:ext cx="1348326" cy="1573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5" name="Oval 44">
            <a:extLst>
              <a:ext uri="{FF2B5EF4-FFF2-40B4-BE49-F238E27FC236}">
                <a16:creationId xmlns:a16="http://schemas.microsoft.com/office/drawing/2014/main" id="{11156C02-3BCD-5049-80F9-3BB758F8D4FD}"/>
              </a:ext>
            </a:extLst>
          </p:cNvPr>
          <p:cNvSpPr/>
          <p:nvPr/>
        </p:nvSpPr>
        <p:spPr>
          <a:xfrm>
            <a:off x="2315006" y="1066919"/>
            <a:ext cx="145473" cy="159087"/>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Oval 115">
            <a:extLst>
              <a:ext uri="{FF2B5EF4-FFF2-40B4-BE49-F238E27FC236}">
                <a16:creationId xmlns:a16="http://schemas.microsoft.com/office/drawing/2014/main" id="{0D755B0D-8E1F-3C49-B72B-4855D1BC112D}"/>
              </a:ext>
            </a:extLst>
          </p:cNvPr>
          <p:cNvSpPr/>
          <p:nvPr/>
        </p:nvSpPr>
        <p:spPr>
          <a:xfrm>
            <a:off x="2286000" y="828048"/>
            <a:ext cx="145473" cy="159087"/>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Snip Single Corner Rectangle 198">
            <a:extLst>
              <a:ext uri="{FF2B5EF4-FFF2-40B4-BE49-F238E27FC236}">
                <a16:creationId xmlns:a16="http://schemas.microsoft.com/office/drawing/2014/main" id="{818DF2B6-6B0D-3248-AA2D-FB2332D3D5E3}"/>
              </a:ext>
            </a:extLst>
          </p:cNvPr>
          <p:cNvSpPr/>
          <p:nvPr/>
        </p:nvSpPr>
        <p:spPr>
          <a:xfrm>
            <a:off x="2390343" y="768616"/>
            <a:ext cx="1136073" cy="628695"/>
          </a:xfrm>
          <a:prstGeom prst="snip1Rect">
            <a:avLst/>
          </a:prstGeom>
          <a:solidFill>
            <a:schemeClr val="accent4"/>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0" name="TextBox 199">
            <a:extLst>
              <a:ext uri="{FF2B5EF4-FFF2-40B4-BE49-F238E27FC236}">
                <a16:creationId xmlns:a16="http://schemas.microsoft.com/office/drawing/2014/main" id="{679AD6BC-19EA-C34C-9F21-3D7B5C3E8A4C}"/>
              </a:ext>
            </a:extLst>
          </p:cNvPr>
          <p:cNvSpPr txBox="1"/>
          <p:nvPr/>
        </p:nvSpPr>
        <p:spPr>
          <a:xfrm>
            <a:off x="2544472" y="961640"/>
            <a:ext cx="678873" cy="276999"/>
          </a:xfrm>
          <a:prstGeom prst="rect">
            <a:avLst/>
          </a:prstGeom>
          <a:noFill/>
        </p:spPr>
        <p:txBody>
          <a:bodyPr wrap="square" rtlCol="0">
            <a:spAutoFit/>
          </a:bodyPr>
          <a:lstStyle/>
          <a:p>
            <a:pPr algn="ctr"/>
            <a:r>
              <a:rPr lang="en-US" sz="1200" dirty="0"/>
              <a:t>LED</a:t>
            </a:r>
          </a:p>
        </p:txBody>
      </p:sp>
      <p:sp>
        <p:nvSpPr>
          <p:cNvPr id="48" name="TextBox 47">
            <a:extLst>
              <a:ext uri="{FF2B5EF4-FFF2-40B4-BE49-F238E27FC236}">
                <a16:creationId xmlns:a16="http://schemas.microsoft.com/office/drawing/2014/main" id="{39D11049-666B-F446-B30A-18F820C51DC1}"/>
              </a:ext>
            </a:extLst>
          </p:cNvPr>
          <p:cNvSpPr txBox="1"/>
          <p:nvPr/>
        </p:nvSpPr>
        <p:spPr>
          <a:xfrm>
            <a:off x="3660850" y="6451062"/>
            <a:ext cx="1288472" cy="276999"/>
          </a:xfrm>
          <a:prstGeom prst="rect">
            <a:avLst/>
          </a:prstGeom>
          <a:solidFill>
            <a:schemeClr val="accent4">
              <a:lumMod val="75000"/>
            </a:schemeClr>
          </a:solidFill>
          <a:ln>
            <a:solidFill>
              <a:schemeClr val="tx1"/>
            </a:solidFill>
          </a:ln>
        </p:spPr>
        <p:txBody>
          <a:bodyPr wrap="square" rtlCol="0">
            <a:spAutoFit/>
          </a:bodyPr>
          <a:lstStyle/>
          <a:p>
            <a:pPr algn="ctr"/>
            <a:r>
              <a:rPr lang="en-US" sz="1200" dirty="0"/>
              <a:t>1 K OHM .5 WATT</a:t>
            </a:r>
          </a:p>
        </p:txBody>
      </p:sp>
      <p:sp>
        <p:nvSpPr>
          <p:cNvPr id="50" name="TextBox 49">
            <a:extLst>
              <a:ext uri="{FF2B5EF4-FFF2-40B4-BE49-F238E27FC236}">
                <a16:creationId xmlns:a16="http://schemas.microsoft.com/office/drawing/2014/main" id="{70420192-DB9E-8A4C-9F37-9E0864751D33}"/>
              </a:ext>
            </a:extLst>
          </p:cNvPr>
          <p:cNvSpPr txBox="1"/>
          <p:nvPr/>
        </p:nvSpPr>
        <p:spPr>
          <a:xfrm>
            <a:off x="9003926" y="4874460"/>
            <a:ext cx="2857500" cy="830997"/>
          </a:xfrm>
          <a:prstGeom prst="rect">
            <a:avLst/>
          </a:prstGeom>
          <a:solidFill>
            <a:schemeClr val="bg2">
              <a:lumMod val="90000"/>
            </a:schemeClr>
          </a:solidFill>
          <a:ln>
            <a:solidFill>
              <a:schemeClr val="tx1"/>
            </a:solidFill>
          </a:ln>
        </p:spPr>
        <p:txBody>
          <a:bodyPr wrap="square" rtlCol="0">
            <a:spAutoFit/>
          </a:bodyPr>
          <a:lstStyle/>
          <a:p>
            <a:r>
              <a:rPr lang="en-US" sz="1200" dirty="0"/>
              <a:t>TO DIN32 ON I / O CARD OR SMINI CARD at 5VDC, or 12VDC to another relay for more control locations.</a:t>
            </a:r>
          </a:p>
          <a:p>
            <a:endParaRPr lang="en-US" sz="1200" dirty="0"/>
          </a:p>
        </p:txBody>
      </p:sp>
      <p:grpSp>
        <p:nvGrpSpPr>
          <p:cNvPr id="63" name="Group 62">
            <a:extLst>
              <a:ext uri="{FF2B5EF4-FFF2-40B4-BE49-F238E27FC236}">
                <a16:creationId xmlns:a16="http://schemas.microsoft.com/office/drawing/2014/main" id="{3E0F2D9A-501A-F64D-8E7F-659E5CA39C5C}"/>
              </a:ext>
            </a:extLst>
          </p:cNvPr>
          <p:cNvGrpSpPr/>
          <p:nvPr/>
        </p:nvGrpSpPr>
        <p:grpSpPr>
          <a:xfrm>
            <a:off x="4760574" y="3429971"/>
            <a:ext cx="2419105" cy="631428"/>
            <a:chOff x="8482722" y="2661447"/>
            <a:chExt cx="2419105" cy="631428"/>
          </a:xfrm>
        </p:grpSpPr>
        <p:cxnSp>
          <p:nvCxnSpPr>
            <p:cNvPr id="19" name="Straight Connector 18">
              <a:extLst>
                <a:ext uri="{FF2B5EF4-FFF2-40B4-BE49-F238E27FC236}">
                  <a16:creationId xmlns:a16="http://schemas.microsoft.com/office/drawing/2014/main" id="{E960E630-DF5F-7942-826B-168C2184443D}"/>
                </a:ext>
              </a:extLst>
            </p:cNvPr>
            <p:cNvCxnSpPr>
              <a:cxnSpLocks/>
            </p:cNvCxnSpPr>
            <p:nvPr/>
          </p:nvCxnSpPr>
          <p:spPr>
            <a:xfrm>
              <a:off x="10901827" y="2679801"/>
              <a:ext cx="0" cy="61307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356C41B0-5E96-8E41-B797-CF8F122BE5B1}"/>
                </a:ext>
              </a:extLst>
            </p:cNvPr>
            <p:cNvCxnSpPr>
              <a:cxnSpLocks/>
            </p:cNvCxnSpPr>
            <p:nvPr/>
          </p:nvCxnSpPr>
          <p:spPr>
            <a:xfrm>
              <a:off x="8482722" y="3274521"/>
              <a:ext cx="2419105" cy="13095"/>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ABEB3F6-A9D2-C446-982C-BDAC32FE1641}"/>
                </a:ext>
              </a:extLst>
            </p:cNvPr>
            <p:cNvCxnSpPr>
              <a:cxnSpLocks/>
            </p:cNvCxnSpPr>
            <p:nvPr/>
          </p:nvCxnSpPr>
          <p:spPr>
            <a:xfrm>
              <a:off x="8482722" y="2661447"/>
              <a:ext cx="0" cy="613074"/>
            </a:xfrm>
            <a:prstGeom prst="line">
              <a:avLst/>
            </a:prstGeom>
            <a:ln w="28575"/>
          </p:spPr>
          <p:style>
            <a:lnRef idx="1">
              <a:schemeClr val="accent1"/>
            </a:lnRef>
            <a:fillRef idx="0">
              <a:schemeClr val="accent1"/>
            </a:fillRef>
            <a:effectRef idx="0">
              <a:schemeClr val="accent1"/>
            </a:effectRef>
            <a:fontRef idx="minor">
              <a:schemeClr val="tx1"/>
            </a:fontRef>
          </p:style>
        </p:cxnSp>
      </p:grpSp>
      <p:grpSp>
        <p:nvGrpSpPr>
          <p:cNvPr id="67" name="Group 66">
            <a:extLst>
              <a:ext uri="{FF2B5EF4-FFF2-40B4-BE49-F238E27FC236}">
                <a16:creationId xmlns:a16="http://schemas.microsoft.com/office/drawing/2014/main" id="{CCD57BC8-391C-744F-AC28-DDC3DAB83BCA}"/>
              </a:ext>
            </a:extLst>
          </p:cNvPr>
          <p:cNvGrpSpPr/>
          <p:nvPr/>
        </p:nvGrpSpPr>
        <p:grpSpPr>
          <a:xfrm>
            <a:off x="4331928" y="743158"/>
            <a:ext cx="3314155" cy="2979153"/>
            <a:chOff x="4331928" y="766255"/>
            <a:chExt cx="3314155" cy="2979153"/>
          </a:xfrm>
        </p:grpSpPr>
        <p:sp>
          <p:nvSpPr>
            <p:cNvPr id="15" name="Rectangle 14">
              <a:extLst>
                <a:ext uri="{FF2B5EF4-FFF2-40B4-BE49-F238E27FC236}">
                  <a16:creationId xmlns:a16="http://schemas.microsoft.com/office/drawing/2014/main" id="{9CD45DC4-069C-5141-9C64-4480DCF42F3E}"/>
                </a:ext>
              </a:extLst>
            </p:cNvPr>
            <p:cNvSpPr/>
            <p:nvPr/>
          </p:nvSpPr>
          <p:spPr>
            <a:xfrm>
              <a:off x="4331928" y="766255"/>
              <a:ext cx="3314155" cy="143512"/>
            </a:xfrm>
            <a:prstGeom prst="rect">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DB71D1F-90DD-3D41-964D-931E18099A4A}"/>
                </a:ext>
              </a:extLst>
            </p:cNvPr>
            <p:cNvSpPr/>
            <p:nvPr/>
          </p:nvSpPr>
          <p:spPr>
            <a:xfrm>
              <a:off x="4599710" y="927349"/>
              <a:ext cx="2740832" cy="2818059"/>
            </a:xfrm>
            <a:prstGeom prst="rect">
              <a:avLst/>
            </a:prstGeom>
            <a:solidFill>
              <a:schemeClr val="accent6">
                <a:lumMod val="60000"/>
                <a:lumOff val="40000"/>
              </a:schemeClr>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7" name="TextBox 36">
            <a:extLst>
              <a:ext uri="{FF2B5EF4-FFF2-40B4-BE49-F238E27FC236}">
                <a16:creationId xmlns:a16="http://schemas.microsoft.com/office/drawing/2014/main" id="{95C6B518-9E28-D24B-86D2-3E070200457A}"/>
              </a:ext>
            </a:extLst>
          </p:cNvPr>
          <p:cNvSpPr txBox="1"/>
          <p:nvPr/>
        </p:nvSpPr>
        <p:spPr>
          <a:xfrm>
            <a:off x="5477887" y="1982783"/>
            <a:ext cx="758536" cy="276999"/>
          </a:xfrm>
          <a:prstGeom prst="rect">
            <a:avLst/>
          </a:prstGeom>
          <a:noFill/>
        </p:spPr>
        <p:txBody>
          <a:bodyPr wrap="square" rtlCol="0">
            <a:spAutoFit/>
          </a:bodyPr>
          <a:lstStyle/>
          <a:p>
            <a:r>
              <a:rPr lang="en-US" sz="1200" dirty="0"/>
              <a:t>NC / NO</a:t>
            </a:r>
          </a:p>
        </p:txBody>
      </p:sp>
      <p:cxnSp>
        <p:nvCxnSpPr>
          <p:cNvPr id="107" name="Straight Connector 106">
            <a:extLst>
              <a:ext uri="{FF2B5EF4-FFF2-40B4-BE49-F238E27FC236}">
                <a16:creationId xmlns:a16="http://schemas.microsoft.com/office/drawing/2014/main" id="{DA04F5DF-E35F-5440-9F51-FFF806122565}"/>
              </a:ext>
            </a:extLst>
          </p:cNvPr>
          <p:cNvCxnSpPr>
            <a:cxnSpLocks/>
          </p:cNvCxnSpPr>
          <p:nvPr/>
        </p:nvCxnSpPr>
        <p:spPr>
          <a:xfrm flipH="1">
            <a:off x="6290896" y="1651673"/>
            <a:ext cx="755166" cy="5378"/>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D83C1B9B-4E49-E047-B628-FCDC49423E94}"/>
              </a:ext>
            </a:extLst>
          </p:cNvPr>
          <p:cNvGrpSpPr/>
          <p:nvPr/>
        </p:nvGrpSpPr>
        <p:grpSpPr>
          <a:xfrm>
            <a:off x="5131645" y="2176497"/>
            <a:ext cx="616858" cy="1685521"/>
            <a:chOff x="4353432" y="493299"/>
            <a:chExt cx="616858" cy="1685521"/>
          </a:xfrm>
        </p:grpSpPr>
        <p:cxnSp>
          <p:nvCxnSpPr>
            <p:cNvPr id="118" name="Straight Connector 117">
              <a:extLst>
                <a:ext uri="{FF2B5EF4-FFF2-40B4-BE49-F238E27FC236}">
                  <a16:creationId xmlns:a16="http://schemas.microsoft.com/office/drawing/2014/main" id="{3E9CCBF0-C11E-EC4E-A890-32C4DD7F195E}"/>
                </a:ext>
              </a:extLst>
            </p:cNvPr>
            <p:cNvCxnSpPr>
              <a:cxnSpLocks/>
            </p:cNvCxnSpPr>
            <p:nvPr/>
          </p:nvCxnSpPr>
          <p:spPr>
            <a:xfrm flipH="1">
              <a:off x="4645787" y="928458"/>
              <a:ext cx="5474" cy="1250362"/>
            </a:xfrm>
            <a:prstGeom prst="line">
              <a:avLst/>
            </a:prstGeom>
            <a:ln w="31750">
              <a:solidFill>
                <a:schemeClr val="tx1"/>
              </a:solidFill>
              <a:prstDash val="dash"/>
              <a:headEnd type="oval"/>
              <a:tailEnd type="ova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EA8E4056-E661-574C-B64F-912C215B1A9F}"/>
                </a:ext>
              </a:extLst>
            </p:cNvPr>
            <p:cNvGrpSpPr/>
            <p:nvPr/>
          </p:nvGrpSpPr>
          <p:grpSpPr>
            <a:xfrm>
              <a:off x="4353432" y="493299"/>
              <a:ext cx="616858" cy="1683198"/>
              <a:chOff x="4581632" y="713507"/>
              <a:chExt cx="616858" cy="1683198"/>
            </a:xfrm>
          </p:grpSpPr>
          <p:grpSp>
            <p:nvGrpSpPr>
              <p:cNvPr id="9" name="Group 8">
                <a:extLst>
                  <a:ext uri="{FF2B5EF4-FFF2-40B4-BE49-F238E27FC236}">
                    <a16:creationId xmlns:a16="http://schemas.microsoft.com/office/drawing/2014/main" id="{49E6547E-0A0C-D143-861E-2E3E006884D6}"/>
                  </a:ext>
                </a:extLst>
              </p:cNvPr>
              <p:cNvGrpSpPr/>
              <p:nvPr/>
            </p:nvGrpSpPr>
            <p:grpSpPr>
              <a:xfrm>
                <a:off x="4862545" y="787366"/>
                <a:ext cx="335945" cy="1609339"/>
                <a:chOff x="4641086" y="787485"/>
                <a:chExt cx="335945" cy="1609339"/>
              </a:xfrm>
            </p:grpSpPr>
            <p:cxnSp>
              <p:nvCxnSpPr>
                <p:cNvPr id="5" name="Straight Connector 4">
                  <a:extLst>
                    <a:ext uri="{FF2B5EF4-FFF2-40B4-BE49-F238E27FC236}">
                      <a16:creationId xmlns:a16="http://schemas.microsoft.com/office/drawing/2014/main" id="{5E05A56F-6164-584E-9CCC-048BBDCBC5A2}"/>
                    </a:ext>
                  </a:extLst>
                </p:cNvPr>
                <p:cNvCxnSpPr/>
                <p:nvPr/>
              </p:nvCxnSpPr>
              <p:spPr>
                <a:xfrm>
                  <a:off x="4977031" y="1004434"/>
                  <a:ext cx="0" cy="1392390"/>
                </a:xfrm>
                <a:prstGeom prst="line">
                  <a:avLst/>
                </a:prstGeom>
                <a:ln w="28575">
                  <a:solidFill>
                    <a:schemeClr val="tx1"/>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DE079071-3685-5C43-A903-8D7C1923CF64}"/>
                    </a:ext>
                  </a:extLst>
                </p:cNvPr>
                <p:cNvCxnSpPr>
                  <a:cxnSpLocks/>
                </p:cNvCxnSpPr>
                <p:nvPr/>
              </p:nvCxnSpPr>
              <p:spPr>
                <a:xfrm flipH="1" flipV="1">
                  <a:off x="4641086" y="787485"/>
                  <a:ext cx="315379" cy="199769"/>
                </a:xfrm>
                <a:prstGeom prst="line">
                  <a:avLst/>
                </a:prstGeom>
                <a:ln w="28575">
                  <a:solidFill>
                    <a:schemeClr val="tx1"/>
                  </a:solidFill>
                  <a:prstDash val="solid"/>
                  <a:tailEnd type="diamond" w="lg" len="lg"/>
                </a:ln>
              </p:spPr>
              <p:style>
                <a:lnRef idx="1">
                  <a:schemeClr val="accent1"/>
                </a:lnRef>
                <a:fillRef idx="0">
                  <a:schemeClr val="accent1"/>
                </a:fillRef>
                <a:effectRef idx="0">
                  <a:schemeClr val="accent1"/>
                </a:effectRef>
                <a:fontRef idx="minor">
                  <a:schemeClr val="tx1"/>
                </a:fontRef>
              </p:style>
            </p:cxnSp>
          </p:grpSp>
          <p:cxnSp>
            <p:nvCxnSpPr>
              <p:cNvPr id="120" name="Straight Connector 119">
                <a:extLst>
                  <a:ext uri="{FF2B5EF4-FFF2-40B4-BE49-F238E27FC236}">
                    <a16:creationId xmlns:a16="http://schemas.microsoft.com/office/drawing/2014/main" id="{E169DC4B-57AD-034F-B7FC-AA6F9C5B16AC}"/>
                  </a:ext>
                </a:extLst>
              </p:cNvPr>
              <p:cNvCxnSpPr>
                <a:cxnSpLocks/>
              </p:cNvCxnSpPr>
              <p:nvPr/>
            </p:nvCxnSpPr>
            <p:spPr>
              <a:xfrm>
                <a:off x="4581632" y="713507"/>
                <a:ext cx="0" cy="1661904"/>
              </a:xfrm>
              <a:prstGeom prst="line">
                <a:avLst/>
              </a:prstGeom>
              <a:ln w="31750">
                <a:solidFill>
                  <a:schemeClr val="tx1"/>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ACA7A67D-ABB4-A345-A712-3281698F43A5}"/>
                  </a:ext>
                </a:extLst>
              </p:cNvPr>
              <p:cNvCxnSpPr/>
              <p:nvPr/>
            </p:nvCxnSpPr>
            <p:spPr>
              <a:xfrm>
                <a:off x="4581632" y="713507"/>
                <a:ext cx="28948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102" name="Group 101">
            <a:extLst>
              <a:ext uri="{FF2B5EF4-FFF2-40B4-BE49-F238E27FC236}">
                <a16:creationId xmlns:a16="http://schemas.microsoft.com/office/drawing/2014/main" id="{A36618EA-3218-D545-8CEA-4AEF73E17EBA}"/>
              </a:ext>
            </a:extLst>
          </p:cNvPr>
          <p:cNvGrpSpPr/>
          <p:nvPr/>
        </p:nvGrpSpPr>
        <p:grpSpPr>
          <a:xfrm flipH="1">
            <a:off x="6105602" y="2176389"/>
            <a:ext cx="616858" cy="1704085"/>
            <a:chOff x="4531132" y="684039"/>
            <a:chExt cx="616858" cy="1704085"/>
          </a:xfrm>
        </p:grpSpPr>
        <p:cxnSp>
          <p:nvCxnSpPr>
            <p:cNvPr id="108" name="Straight Connector 107">
              <a:extLst>
                <a:ext uri="{FF2B5EF4-FFF2-40B4-BE49-F238E27FC236}">
                  <a16:creationId xmlns:a16="http://schemas.microsoft.com/office/drawing/2014/main" id="{6A2D90C1-CD16-234B-BE7D-0A8159285A2B}"/>
                </a:ext>
              </a:extLst>
            </p:cNvPr>
            <p:cNvCxnSpPr>
              <a:cxnSpLocks/>
            </p:cNvCxnSpPr>
            <p:nvPr/>
          </p:nvCxnSpPr>
          <p:spPr>
            <a:xfrm flipH="1">
              <a:off x="4823487" y="1137762"/>
              <a:ext cx="5474" cy="1250362"/>
            </a:xfrm>
            <a:prstGeom prst="line">
              <a:avLst/>
            </a:prstGeom>
            <a:ln w="31750">
              <a:solidFill>
                <a:schemeClr val="tx1"/>
              </a:solidFill>
              <a:prstDash val="dash"/>
              <a:headEnd type="oval"/>
              <a:tailEnd type="oval"/>
            </a:ln>
          </p:spPr>
          <p:style>
            <a:lnRef idx="1">
              <a:schemeClr val="accent1"/>
            </a:lnRef>
            <a:fillRef idx="0">
              <a:schemeClr val="accent1"/>
            </a:fillRef>
            <a:effectRef idx="0">
              <a:schemeClr val="accent1"/>
            </a:effectRef>
            <a:fontRef idx="minor">
              <a:schemeClr val="tx1"/>
            </a:fontRef>
          </p:style>
        </p:cxnSp>
        <p:grpSp>
          <p:nvGrpSpPr>
            <p:cNvPr id="109" name="Group 108">
              <a:extLst>
                <a:ext uri="{FF2B5EF4-FFF2-40B4-BE49-F238E27FC236}">
                  <a16:creationId xmlns:a16="http://schemas.microsoft.com/office/drawing/2014/main" id="{49FC3CA8-BB98-7645-A266-901BE5C69803}"/>
                </a:ext>
              </a:extLst>
            </p:cNvPr>
            <p:cNvGrpSpPr/>
            <p:nvPr/>
          </p:nvGrpSpPr>
          <p:grpSpPr>
            <a:xfrm>
              <a:off x="4531132" y="684039"/>
              <a:ext cx="616858" cy="1683198"/>
              <a:chOff x="4581632" y="713507"/>
              <a:chExt cx="616858" cy="1683198"/>
            </a:xfrm>
          </p:grpSpPr>
          <p:grpSp>
            <p:nvGrpSpPr>
              <p:cNvPr id="122" name="Group 121">
                <a:extLst>
                  <a:ext uri="{FF2B5EF4-FFF2-40B4-BE49-F238E27FC236}">
                    <a16:creationId xmlns:a16="http://schemas.microsoft.com/office/drawing/2014/main" id="{4417FFED-D0E1-B549-8B65-BF3B34B8CF50}"/>
                  </a:ext>
                </a:extLst>
              </p:cNvPr>
              <p:cNvGrpSpPr/>
              <p:nvPr/>
            </p:nvGrpSpPr>
            <p:grpSpPr>
              <a:xfrm>
                <a:off x="4871120" y="987135"/>
                <a:ext cx="327370" cy="1409570"/>
                <a:chOff x="4649661" y="987254"/>
                <a:chExt cx="327370" cy="1409570"/>
              </a:xfrm>
            </p:grpSpPr>
            <p:cxnSp>
              <p:nvCxnSpPr>
                <p:cNvPr id="128" name="Straight Connector 127">
                  <a:extLst>
                    <a:ext uri="{FF2B5EF4-FFF2-40B4-BE49-F238E27FC236}">
                      <a16:creationId xmlns:a16="http://schemas.microsoft.com/office/drawing/2014/main" id="{3C453338-66F4-F140-B715-3DCA12EAF78C}"/>
                    </a:ext>
                  </a:extLst>
                </p:cNvPr>
                <p:cNvCxnSpPr/>
                <p:nvPr/>
              </p:nvCxnSpPr>
              <p:spPr>
                <a:xfrm>
                  <a:off x="4977031" y="1004434"/>
                  <a:ext cx="0" cy="1392390"/>
                </a:xfrm>
                <a:prstGeom prst="line">
                  <a:avLst/>
                </a:prstGeom>
                <a:ln w="28575">
                  <a:solidFill>
                    <a:schemeClr val="tx1"/>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270D1AD9-3464-154A-87D1-80D06F67DA29}"/>
                    </a:ext>
                  </a:extLst>
                </p:cNvPr>
                <p:cNvCxnSpPr>
                  <a:cxnSpLocks/>
                </p:cNvCxnSpPr>
                <p:nvPr/>
              </p:nvCxnSpPr>
              <p:spPr>
                <a:xfrm flipH="1">
                  <a:off x="4649661" y="987254"/>
                  <a:ext cx="306803" cy="102818"/>
                </a:xfrm>
                <a:prstGeom prst="line">
                  <a:avLst/>
                </a:prstGeom>
                <a:ln w="28575">
                  <a:solidFill>
                    <a:schemeClr val="tx1"/>
                  </a:solidFill>
                  <a:prstDash val="solid"/>
                  <a:tailEnd type="diamond" w="lg" len="lg"/>
                </a:ln>
              </p:spPr>
              <p:style>
                <a:lnRef idx="1">
                  <a:schemeClr val="accent1"/>
                </a:lnRef>
                <a:fillRef idx="0">
                  <a:schemeClr val="accent1"/>
                </a:fillRef>
                <a:effectRef idx="0">
                  <a:schemeClr val="accent1"/>
                </a:effectRef>
                <a:fontRef idx="minor">
                  <a:schemeClr val="tx1"/>
                </a:fontRef>
              </p:style>
            </p:cxnSp>
          </p:grpSp>
          <p:cxnSp>
            <p:nvCxnSpPr>
              <p:cNvPr id="123" name="Straight Connector 122">
                <a:extLst>
                  <a:ext uri="{FF2B5EF4-FFF2-40B4-BE49-F238E27FC236}">
                    <a16:creationId xmlns:a16="http://schemas.microsoft.com/office/drawing/2014/main" id="{F7E5158C-08B5-A14D-A98F-DB9BBF4FDBA8}"/>
                  </a:ext>
                </a:extLst>
              </p:cNvPr>
              <p:cNvCxnSpPr>
                <a:cxnSpLocks/>
              </p:cNvCxnSpPr>
              <p:nvPr/>
            </p:nvCxnSpPr>
            <p:spPr>
              <a:xfrm>
                <a:off x="4581632" y="713507"/>
                <a:ext cx="0" cy="1661904"/>
              </a:xfrm>
              <a:prstGeom prst="line">
                <a:avLst/>
              </a:prstGeom>
              <a:ln w="31750">
                <a:solidFill>
                  <a:schemeClr val="tx1"/>
                </a:solidFill>
                <a:prstDash val="dash"/>
                <a:headEnd type="oval"/>
                <a:tailEnd type="oval"/>
              </a:ln>
            </p:spPr>
            <p:style>
              <a:lnRef idx="1">
                <a:schemeClr val="accent1"/>
              </a:lnRef>
              <a:fillRef idx="0">
                <a:schemeClr val="accent1"/>
              </a:fillRef>
              <a:effectRef idx="0">
                <a:schemeClr val="accent1"/>
              </a:effectRef>
              <a:fontRef idx="minor">
                <a:schemeClr val="tx1"/>
              </a:fontRef>
            </p:style>
          </p:cxnSp>
          <p:cxnSp>
            <p:nvCxnSpPr>
              <p:cNvPr id="124" name="Straight Connector 123">
                <a:extLst>
                  <a:ext uri="{FF2B5EF4-FFF2-40B4-BE49-F238E27FC236}">
                    <a16:creationId xmlns:a16="http://schemas.microsoft.com/office/drawing/2014/main" id="{278DF24E-2C89-5444-A427-2B59DEC17F3B}"/>
                  </a:ext>
                </a:extLst>
              </p:cNvPr>
              <p:cNvCxnSpPr/>
              <p:nvPr/>
            </p:nvCxnSpPr>
            <p:spPr>
              <a:xfrm>
                <a:off x="4581632" y="713507"/>
                <a:ext cx="289488"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131" name="Straight Connector 130">
            <a:extLst>
              <a:ext uri="{FF2B5EF4-FFF2-40B4-BE49-F238E27FC236}">
                <a16:creationId xmlns:a16="http://schemas.microsoft.com/office/drawing/2014/main" id="{30C92EBE-607D-2D4F-B882-5E6EEC4F05F3}"/>
              </a:ext>
            </a:extLst>
          </p:cNvPr>
          <p:cNvCxnSpPr>
            <a:cxnSpLocks/>
          </p:cNvCxnSpPr>
          <p:nvPr/>
        </p:nvCxnSpPr>
        <p:spPr>
          <a:xfrm flipH="1">
            <a:off x="7032379" y="1602527"/>
            <a:ext cx="9111" cy="2156431"/>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973B26F1-816B-F74C-8294-1337E32A7442}"/>
              </a:ext>
            </a:extLst>
          </p:cNvPr>
          <p:cNvCxnSpPr>
            <a:cxnSpLocks/>
          </p:cNvCxnSpPr>
          <p:nvPr/>
        </p:nvCxnSpPr>
        <p:spPr>
          <a:xfrm flipH="1">
            <a:off x="6880946" y="4531040"/>
            <a:ext cx="186217"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4F9A8296-A341-4C46-A8A6-386E585E5AB2}"/>
              </a:ext>
            </a:extLst>
          </p:cNvPr>
          <p:cNvCxnSpPr>
            <a:cxnSpLocks/>
          </p:cNvCxnSpPr>
          <p:nvPr/>
        </p:nvCxnSpPr>
        <p:spPr>
          <a:xfrm flipH="1">
            <a:off x="4946741" y="1658336"/>
            <a:ext cx="9111" cy="2156431"/>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C81430EC-96A5-1E41-82CF-F9D4B0C933A7}"/>
              </a:ext>
            </a:extLst>
          </p:cNvPr>
          <p:cNvCxnSpPr>
            <a:cxnSpLocks/>
          </p:cNvCxnSpPr>
          <p:nvPr/>
        </p:nvCxnSpPr>
        <p:spPr>
          <a:xfrm>
            <a:off x="4863458" y="241649"/>
            <a:ext cx="971550" cy="1407967"/>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69" name="Group 68">
            <a:extLst>
              <a:ext uri="{FF2B5EF4-FFF2-40B4-BE49-F238E27FC236}">
                <a16:creationId xmlns:a16="http://schemas.microsoft.com/office/drawing/2014/main" id="{7EDA112A-4AD0-C746-903B-0EDC68EA9D05}"/>
              </a:ext>
            </a:extLst>
          </p:cNvPr>
          <p:cNvGrpSpPr/>
          <p:nvPr/>
        </p:nvGrpSpPr>
        <p:grpSpPr>
          <a:xfrm>
            <a:off x="4951600" y="1219479"/>
            <a:ext cx="1303571" cy="872837"/>
            <a:chOff x="4951600" y="1219479"/>
            <a:chExt cx="1303571" cy="872837"/>
          </a:xfrm>
        </p:grpSpPr>
        <p:cxnSp>
          <p:nvCxnSpPr>
            <p:cNvPr id="32" name="Straight Connector 31">
              <a:extLst>
                <a:ext uri="{FF2B5EF4-FFF2-40B4-BE49-F238E27FC236}">
                  <a16:creationId xmlns:a16="http://schemas.microsoft.com/office/drawing/2014/main" id="{24CB1722-C553-0844-8452-10D6CEA7F65B}"/>
                </a:ext>
              </a:extLst>
            </p:cNvPr>
            <p:cNvCxnSpPr>
              <a:cxnSpLocks/>
            </p:cNvCxnSpPr>
            <p:nvPr/>
          </p:nvCxnSpPr>
          <p:spPr>
            <a:xfrm>
              <a:off x="4951600" y="1635114"/>
              <a:ext cx="475576" cy="1"/>
            </a:xfrm>
            <a:prstGeom prst="line">
              <a:avLst/>
            </a:prstGeom>
            <a:ln w="2857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DDF9398B-0C5E-3B46-B0F7-540D1076A126}"/>
                </a:ext>
              </a:extLst>
            </p:cNvPr>
            <p:cNvSpPr/>
            <p:nvPr/>
          </p:nvSpPr>
          <p:spPr>
            <a:xfrm>
              <a:off x="5371944" y="1219479"/>
              <a:ext cx="883227" cy="87283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1" name="TextBox 70">
            <a:extLst>
              <a:ext uri="{FF2B5EF4-FFF2-40B4-BE49-F238E27FC236}">
                <a16:creationId xmlns:a16="http://schemas.microsoft.com/office/drawing/2014/main" id="{E92588D1-69E8-A94F-8C8D-6ED9F1862810}"/>
              </a:ext>
            </a:extLst>
          </p:cNvPr>
          <p:cNvSpPr txBox="1"/>
          <p:nvPr/>
        </p:nvSpPr>
        <p:spPr>
          <a:xfrm>
            <a:off x="8105450" y="1048833"/>
            <a:ext cx="3522518" cy="2862322"/>
          </a:xfrm>
          <a:prstGeom prst="rect">
            <a:avLst/>
          </a:prstGeom>
          <a:noFill/>
        </p:spPr>
        <p:txBody>
          <a:bodyPr wrap="square" rtlCol="0">
            <a:spAutoFit/>
          </a:bodyPr>
          <a:lstStyle/>
          <a:p>
            <a:pPr marL="342900" indent="-342900">
              <a:buAutoNum type="arabicPeriod"/>
            </a:pPr>
            <a:r>
              <a:rPr lang="en-US" dirty="0"/>
              <a:t>CURRENT WIRING IS IN PLACE</a:t>
            </a:r>
          </a:p>
          <a:p>
            <a:pPr marL="342900" indent="-342900">
              <a:buAutoNum type="arabicPeriod"/>
            </a:pPr>
            <a:r>
              <a:rPr lang="en-US" dirty="0"/>
              <a:t>DISPATCHER CONTROL TOGGLE AND AND LOCAL TOGGLE CAN BE ADDED</a:t>
            </a:r>
          </a:p>
          <a:p>
            <a:pPr marL="342900" indent="-342900">
              <a:buAutoNum type="arabicPeriod"/>
            </a:pPr>
            <a:r>
              <a:rPr lang="en-US" dirty="0"/>
              <a:t>LED CHANGES COLOR WITH TOGGLE THROW</a:t>
            </a:r>
          </a:p>
          <a:p>
            <a:pPr marL="342900" indent="-342900">
              <a:buAutoNum type="arabicPeriod"/>
            </a:pPr>
            <a:r>
              <a:rPr lang="en-US" dirty="0"/>
              <a:t> I /O CONNECTIONS ARE EASY TO MAKE AND USE ONLY 2 INPUTS ON I/O CARD</a:t>
            </a:r>
          </a:p>
          <a:p>
            <a:endParaRPr lang="en-US" dirty="0"/>
          </a:p>
        </p:txBody>
      </p:sp>
    </p:spTree>
    <p:extLst>
      <p:ext uri="{BB962C8B-B14F-4D97-AF65-F5344CB8AC3E}">
        <p14:creationId xmlns:p14="http://schemas.microsoft.com/office/powerpoint/2010/main" val="324689585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30308">
        <p15:prstTrans prst="pageCurlDouble"/>
      </p:transition>
    </mc:Choice>
    <mc:Fallback xmlns="">
      <p:transition spd="slow" advTm="30308">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alpha val="40000"/>
          </a:schemeClr>
        </a:solidFill>
        <a:effectLst/>
      </p:bgPr>
    </p:bg>
    <p:spTree>
      <p:nvGrpSpPr>
        <p:cNvPr id="1" name=""/>
        <p:cNvGrpSpPr/>
        <p:nvPr/>
      </p:nvGrpSpPr>
      <p:grpSpPr>
        <a:xfrm>
          <a:off x="0" y="0"/>
          <a:ext cx="0" cy="0"/>
          <a:chOff x="0" y="0"/>
          <a:chExt cx="0" cy="0"/>
        </a:xfrm>
      </p:grpSpPr>
      <p:cxnSp>
        <p:nvCxnSpPr>
          <p:cNvPr id="97" name="Straight Connector 96">
            <a:extLst>
              <a:ext uri="{FF2B5EF4-FFF2-40B4-BE49-F238E27FC236}">
                <a16:creationId xmlns:a16="http://schemas.microsoft.com/office/drawing/2014/main" id="{3CD5783F-74C6-2A40-9BCC-554D59BBE6FA}"/>
              </a:ext>
            </a:extLst>
          </p:cNvPr>
          <p:cNvCxnSpPr>
            <a:cxnSpLocks/>
          </p:cNvCxnSpPr>
          <p:nvPr/>
        </p:nvCxnSpPr>
        <p:spPr>
          <a:xfrm flipH="1">
            <a:off x="862675" y="3292019"/>
            <a:ext cx="48237" cy="268038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a:extLst>
              <a:ext uri="{FF2B5EF4-FFF2-40B4-BE49-F238E27FC236}">
                <a16:creationId xmlns:a16="http://schemas.microsoft.com/office/drawing/2014/main" id="{5183840A-BA45-D743-A8AD-BC538FFDFA2E}"/>
              </a:ext>
            </a:extLst>
          </p:cNvPr>
          <p:cNvCxnSpPr>
            <a:cxnSpLocks/>
            <a:stCxn id="4" idx="2"/>
          </p:cNvCxnSpPr>
          <p:nvPr/>
        </p:nvCxnSpPr>
        <p:spPr>
          <a:xfrm flipH="1">
            <a:off x="705033" y="3388620"/>
            <a:ext cx="37156" cy="25463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D7B978BB-6B6F-CD4B-B160-96F45DC7AA01}"/>
              </a:ext>
            </a:extLst>
          </p:cNvPr>
          <p:cNvSpPr/>
          <p:nvPr/>
        </p:nvSpPr>
        <p:spPr>
          <a:xfrm>
            <a:off x="1387728" y="1580524"/>
            <a:ext cx="8743402" cy="3605433"/>
          </a:xfrm>
          <a:prstGeom prst="rect">
            <a:avLst/>
          </a:prstGeom>
          <a:solidFill>
            <a:schemeClr val="tx2">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E2BF991-4770-F74B-8DC0-83EDE4F8D29F}"/>
              </a:ext>
            </a:extLst>
          </p:cNvPr>
          <p:cNvSpPr>
            <a:spLocks noGrp="1"/>
          </p:cNvSpPr>
          <p:nvPr>
            <p:ph type="title"/>
          </p:nvPr>
        </p:nvSpPr>
        <p:spPr>
          <a:xfrm>
            <a:off x="943197" y="-408510"/>
            <a:ext cx="10515600" cy="1325563"/>
          </a:xfrm>
        </p:spPr>
        <p:txBody>
          <a:bodyPr>
            <a:normAutofit/>
          </a:bodyPr>
          <a:lstStyle/>
          <a:p>
            <a:pPr algn="ctr"/>
            <a:r>
              <a:rPr lang="en-US" sz="2400" dirty="0"/>
              <a:t>DCC AND DC POSSIBLE DISTRICT BLOCK WIRING DIAGRAM</a:t>
            </a:r>
          </a:p>
        </p:txBody>
      </p:sp>
      <p:sp>
        <p:nvSpPr>
          <p:cNvPr id="6" name="TextBox 5">
            <a:extLst>
              <a:ext uri="{FF2B5EF4-FFF2-40B4-BE49-F238E27FC236}">
                <a16:creationId xmlns:a16="http://schemas.microsoft.com/office/drawing/2014/main" id="{AA0FA5F3-99C8-5449-9A71-647115133184}"/>
              </a:ext>
            </a:extLst>
          </p:cNvPr>
          <p:cNvSpPr txBox="1"/>
          <p:nvPr/>
        </p:nvSpPr>
        <p:spPr>
          <a:xfrm>
            <a:off x="4780135" y="6134233"/>
            <a:ext cx="3525711" cy="646331"/>
          </a:xfrm>
          <a:prstGeom prst="rect">
            <a:avLst/>
          </a:prstGeom>
          <a:solidFill>
            <a:srgbClr val="FFFF00"/>
          </a:solidFill>
          <a:ln>
            <a:solidFill>
              <a:schemeClr val="tx1"/>
            </a:solidFill>
          </a:ln>
        </p:spPr>
        <p:txBody>
          <a:bodyPr wrap="square" rtlCol="0">
            <a:spAutoFit/>
          </a:bodyPr>
          <a:lstStyle/>
          <a:p>
            <a:pPr algn="ctr"/>
            <a:r>
              <a:rPr lang="en-US" dirty="0"/>
              <a:t>DC SWITCH MACHINE &amp; CHUBB</a:t>
            </a:r>
          </a:p>
          <a:p>
            <a:pPr algn="ctr"/>
            <a:r>
              <a:rPr lang="en-US" dirty="0"/>
              <a:t>  POWER SUPPLY12V DC AND 5VDV</a:t>
            </a:r>
          </a:p>
        </p:txBody>
      </p:sp>
      <p:cxnSp>
        <p:nvCxnSpPr>
          <p:cNvPr id="30" name="Straight Connector 29">
            <a:extLst>
              <a:ext uri="{FF2B5EF4-FFF2-40B4-BE49-F238E27FC236}">
                <a16:creationId xmlns:a16="http://schemas.microsoft.com/office/drawing/2014/main" id="{118E9E0E-001B-E144-B308-0D4C116DC2A9}"/>
              </a:ext>
            </a:extLst>
          </p:cNvPr>
          <p:cNvCxnSpPr>
            <a:cxnSpLocks/>
          </p:cNvCxnSpPr>
          <p:nvPr/>
        </p:nvCxnSpPr>
        <p:spPr>
          <a:xfrm>
            <a:off x="853317" y="5808214"/>
            <a:ext cx="11338683" cy="88729"/>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3F8E4F6-F062-0244-A5FB-056DDD29EF4E}"/>
              </a:ext>
            </a:extLst>
          </p:cNvPr>
          <p:cNvCxnSpPr>
            <a:cxnSpLocks/>
          </p:cNvCxnSpPr>
          <p:nvPr/>
        </p:nvCxnSpPr>
        <p:spPr>
          <a:xfrm>
            <a:off x="985776" y="5904221"/>
            <a:ext cx="11155874" cy="8788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9F41ED83-7912-5046-90B9-F0EAE39BFB2F}"/>
              </a:ext>
            </a:extLst>
          </p:cNvPr>
          <p:cNvSpPr txBox="1"/>
          <p:nvPr/>
        </p:nvSpPr>
        <p:spPr>
          <a:xfrm>
            <a:off x="10898386" y="4515060"/>
            <a:ext cx="910827" cy="646331"/>
          </a:xfrm>
          <a:prstGeom prst="rect">
            <a:avLst/>
          </a:prstGeom>
          <a:solidFill>
            <a:srgbClr val="00B0F0"/>
          </a:solidFill>
          <a:ln>
            <a:solidFill>
              <a:schemeClr val="tx1"/>
            </a:solidFill>
          </a:ln>
        </p:spPr>
        <p:txBody>
          <a:bodyPr wrap="none" rtlCol="0">
            <a:spAutoFit/>
          </a:bodyPr>
          <a:lstStyle/>
          <a:p>
            <a:r>
              <a:rPr lang="en-US" dirty="0"/>
              <a:t>DCC-DC</a:t>
            </a:r>
          </a:p>
          <a:p>
            <a:r>
              <a:rPr lang="en-US" dirty="0"/>
              <a:t> RELAY</a:t>
            </a:r>
          </a:p>
        </p:txBody>
      </p:sp>
      <p:sp>
        <p:nvSpPr>
          <p:cNvPr id="33" name="Rectangle 32">
            <a:extLst>
              <a:ext uri="{FF2B5EF4-FFF2-40B4-BE49-F238E27FC236}">
                <a16:creationId xmlns:a16="http://schemas.microsoft.com/office/drawing/2014/main" id="{07629D1C-84DF-D446-9B68-55DA28765C74}"/>
              </a:ext>
            </a:extLst>
          </p:cNvPr>
          <p:cNvSpPr/>
          <p:nvPr/>
        </p:nvSpPr>
        <p:spPr>
          <a:xfrm>
            <a:off x="10549086" y="1606852"/>
            <a:ext cx="1318507" cy="3564290"/>
          </a:xfrm>
          <a:prstGeom prst="rect">
            <a:avLst/>
          </a:prstGeom>
          <a:solidFill>
            <a:schemeClr val="accent1">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DD879E7F-5805-834A-9FFA-40A533CED9A3}"/>
              </a:ext>
            </a:extLst>
          </p:cNvPr>
          <p:cNvSpPr txBox="1"/>
          <p:nvPr/>
        </p:nvSpPr>
        <p:spPr>
          <a:xfrm>
            <a:off x="150982" y="2188291"/>
            <a:ext cx="1182414" cy="1200329"/>
          </a:xfrm>
          <a:prstGeom prst="rect">
            <a:avLst/>
          </a:prstGeom>
          <a:solidFill>
            <a:schemeClr val="accent4">
              <a:lumMod val="60000"/>
              <a:lumOff val="40000"/>
            </a:schemeClr>
          </a:solidFill>
          <a:ln>
            <a:solidFill>
              <a:schemeClr val="tx1"/>
            </a:solidFill>
          </a:ln>
        </p:spPr>
        <p:txBody>
          <a:bodyPr wrap="square" rtlCol="0">
            <a:spAutoFit/>
          </a:bodyPr>
          <a:lstStyle/>
          <a:p>
            <a:pPr algn="ctr"/>
            <a:r>
              <a:rPr lang="en-US" dirty="0"/>
              <a:t>DC TRACK POWER SUPPLY</a:t>
            </a:r>
          </a:p>
          <a:p>
            <a:pPr algn="ctr"/>
            <a:r>
              <a:rPr lang="en-US" dirty="0"/>
              <a:t>12V DC</a:t>
            </a:r>
          </a:p>
        </p:txBody>
      </p:sp>
      <p:cxnSp>
        <p:nvCxnSpPr>
          <p:cNvPr id="42" name="Straight Connector 41">
            <a:extLst>
              <a:ext uri="{FF2B5EF4-FFF2-40B4-BE49-F238E27FC236}">
                <a16:creationId xmlns:a16="http://schemas.microsoft.com/office/drawing/2014/main" id="{EB5FC89C-F976-294A-89BC-0D26FDBCD96D}"/>
              </a:ext>
            </a:extLst>
          </p:cNvPr>
          <p:cNvCxnSpPr>
            <a:cxnSpLocks/>
          </p:cNvCxnSpPr>
          <p:nvPr/>
        </p:nvCxnSpPr>
        <p:spPr>
          <a:xfrm flipH="1">
            <a:off x="11408889" y="2974438"/>
            <a:ext cx="17623" cy="3145064"/>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66DDD7E1-1EAF-CF4D-9E56-7FA4C5C42722}"/>
              </a:ext>
            </a:extLst>
          </p:cNvPr>
          <p:cNvSpPr txBox="1"/>
          <p:nvPr/>
        </p:nvSpPr>
        <p:spPr>
          <a:xfrm>
            <a:off x="9514000" y="6102463"/>
            <a:ext cx="2349062" cy="646331"/>
          </a:xfrm>
          <a:prstGeom prst="rect">
            <a:avLst/>
          </a:prstGeom>
          <a:solidFill>
            <a:srgbClr val="FFC000"/>
          </a:solidFill>
          <a:ln>
            <a:solidFill>
              <a:schemeClr val="tx1"/>
            </a:solidFill>
          </a:ln>
        </p:spPr>
        <p:txBody>
          <a:bodyPr wrap="square" rtlCol="0">
            <a:spAutoFit/>
          </a:bodyPr>
          <a:lstStyle/>
          <a:p>
            <a:pPr algn="ctr"/>
            <a:r>
              <a:rPr lang="en-US" dirty="0"/>
              <a:t>DCC POWER</a:t>
            </a:r>
          </a:p>
          <a:p>
            <a:pPr algn="ctr"/>
            <a:r>
              <a:rPr lang="en-US" dirty="0"/>
              <a:t>18V-10 AMP-BOOSTER</a:t>
            </a:r>
          </a:p>
        </p:txBody>
      </p:sp>
      <p:sp>
        <p:nvSpPr>
          <p:cNvPr id="47" name="Rectangle 46">
            <a:extLst>
              <a:ext uri="{FF2B5EF4-FFF2-40B4-BE49-F238E27FC236}">
                <a16:creationId xmlns:a16="http://schemas.microsoft.com/office/drawing/2014/main" id="{AB7C559A-E5A5-FE43-A392-8B916DC6CA0B}"/>
              </a:ext>
            </a:extLst>
          </p:cNvPr>
          <p:cNvSpPr/>
          <p:nvPr/>
        </p:nvSpPr>
        <p:spPr>
          <a:xfrm rot="1480871">
            <a:off x="3846177" y="404915"/>
            <a:ext cx="110359" cy="914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28E0AC80-4E02-1849-B1DC-C19C99C1065D}"/>
              </a:ext>
            </a:extLst>
          </p:cNvPr>
          <p:cNvSpPr/>
          <p:nvPr/>
        </p:nvSpPr>
        <p:spPr>
          <a:xfrm rot="1480871">
            <a:off x="4361548" y="400743"/>
            <a:ext cx="110359" cy="914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78FA4C35-D51E-8B45-8FCD-104D6E7DADE1}"/>
              </a:ext>
            </a:extLst>
          </p:cNvPr>
          <p:cNvSpPr/>
          <p:nvPr/>
        </p:nvSpPr>
        <p:spPr>
          <a:xfrm rot="1480871">
            <a:off x="4782287" y="414844"/>
            <a:ext cx="110359" cy="914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B8166962-8ECC-4C4A-B865-D21A137B2516}"/>
              </a:ext>
            </a:extLst>
          </p:cNvPr>
          <p:cNvSpPr/>
          <p:nvPr/>
        </p:nvSpPr>
        <p:spPr>
          <a:xfrm rot="1480871">
            <a:off x="5343610" y="395385"/>
            <a:ext cx="110359" cy="914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8E263D7F-F8D8-1240-AF7F-C58D5FC8786B}"/>
              </a:ext>
            </a:extLst>
          </p:cNvPr>
          <p:cNvSpPr/>
          <p:nvPr/>
        </p:nvSpPr>
        <p:spPr>
          <a:xfrm rot="1480871">
            <a:off x="5908322" y="418301"/>
            <a:ext cx="110359" cy="914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E995B26F-21B2-3940-9109-976AEAE03A8F}"/>
              </a:ext>
            </a:extLst>
          </p:cNvPr>
          <p:cNvSpPr/>
          <p:nvPr/>
        </p:nvSpPr>
        <p:spPr>
          <a:xfrm rot="1480871">
            <a:off x="6342863" y="395385"/>
            <a:ext cx="110359" cy="914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13DFD102-996D-EF46-8B1C-5CC81DE3DE52}"/>
              </a:ext>
            </a:extLst>
          </p:cNvPr>
          <p:cNvSpPr/>
          <p:nvPr/>
        </p:nvSpPr>
        <p:spPr>
          <a:xfrm rot="1480871">
            <a:off x="6820356" y="408362"/>
            <a:ext cx="98715" cy="1098374"/>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75954944-30FA-474F-BF61-E58388037481}"/>
              </a:ext>
            </a:extLst>
          </p:cNvPr>
          <p:cNvSpPr/>
          <p:nvPr/>
        </p:nvSpPr>
        <p:spPr>
          <a:xfrm rot="1480871">
            <a:off x="7342658" y="395520"/>
            <a:ext cx="70453" cy="1230716"/>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FC6F1E09-9ADF-034E-8E56-B80A6B470CD9}"/>
              </a:ext>
            </a:extLst>
          </p:cNvPr>
          <p:cNvSpPr/>
          <p:nvPr/>
        </p:nvSpPr>
        <p:spPr>
          <a:xfrm rot="1480871">
            <a:off x="7722438" y="376062"/>
            <a:ext cx="124488" cy="1401991"/>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BCCD3BAC-FAC4-0344-83D5-6EC7C01999C0}"/>
              </a:ext>
            </a:extLst>
          </p:cNvPr>
          <p:cNvSpPr/>
          <p:nvPr/>
        </p:nvSpPr>
        <p:spPr>
          <a:xfrm rot="1480871">
            <a:off x="8220222" y="339914"/>
            <a:ext cx="98364" cy="1467496"/>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3A55AF85-AD9D-2149-8F7E-A30D1C2D66E6}"/>
              </a:ext>
            </a:extLst>
          </p:cNvPr>
          <p:cNvSpPr/>
          <p:nvPr/>
        </p:nvSpPr>
        <p:spPr>
          <a:xfrm rot="1480871">
            <a:off x="8744146" y="367683"/>
            <a:ext cx="110359" cy="914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404A1847-619B-2741-B9B3-88AFBC8C1DEE}"/>
              </a:ext>
            </a:extLst>
          </p:cNvPr>
          <p:cNvSpPr/>
          <p:nvPr/>
        </p:nvSpPr>
        <p:spPr>
          <a:xfrm rot="1480871">
            <a:off x="9182183" y="432087"/>
            <a:ext cx="110359" cy="914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F925BDE4-5485-1948-9E6B-CB4B91C35D0C}"/>
              </a:ext>
            </a:extLst>
          </p:cNvPr>
          <p:cNvSpPr/>
          <p:nvPr/>
        </p:nvSpPr>
        <p:spPr>
          <a:xfrm rot="1480871">
            <a:off x="9756564" y="400079"/>
            <a:ext cx="110359" cy="914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421981C8-B88B-FE46-B8C6-59223F7CF90D}"/>
              </a:ext>
            </a:extLst>
          </p:cNvPr>
          <p:cNvSpPr/>
          <p:nvPr/>
        </p:nvSpPr>
        <p:spPr>
          <a:xfrm rot="1480871">
            <a:off x="10232306" y="408694"/>
            <a:ext cx="110359" cy="914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C3801E3-AB95-514A-94EF-B84A361C1320}"/>
              </a:ext>
            </a:extLst>
          </p:cNvPr>
          <p:cNvSpPr/>
          <p:nvPr/>
        </p:nvSpPr>
        <p:spPr>
          <a:xfrm rot="1480871">
            <a:off x="10719353" y="404915"/>
            <a:ext cx="110359" cy="914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753C139F-61A5-5F4B-91F6-086DFA8298DC}"/>
              </a:ext>
            </a:extLst>
          </p:cNvPr>
          <p:cNvSpPr/>
          <p:nvPr/>
        </p:nvSpPr>
        <p:spPr>
          <a:xfrm rot="1480871">
            <a:off x="11235525" y="429395"/>
            <a:ext cx="110359" cy="914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Rectangle 62">
            <a:extLst>
              <a:ext uri="{FF2B5EF4-FFF2-40B4-BE49-F238E27FC236}">
                <a16:creationId xmlns:a16="http://schemas.microsoft.com/office/drawing/2014/main" id="{8D7D3978-398F-C241-B90E-93DB9BFA0E20}"/>
              </a:ext>
            </a:extLst>
          </p:cNvPr>
          <p:cNvSpPr/>
          <p:nvPr/>
        </p:nvSpPr>
        <p:spPr>
          <a:xfrm rot="1480871">
            <a:off x="2496950" y="408827"/>
            <a:ext cx="110359" cy="914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a:extLst>
              <a:ext uri="{FF2B5EF4-FFF2-40B4-BE49-F238E27FC236}">
                <a16:creationId xmlns:a16="http://schemas.microsoft.com/office/drawing/2014/main" id="{9CC43D77-E65C-B046-8670-D89836A68A0A}"/>
              </a:ext>
            </a:extLst>
          </p:cNvPr>
          <p:cNvSpPr/>
          <p:nvPr/>
        </p:nvSpPr>
        <p:spPr>
          <a:xfrm rot="1480871">
            <a:off x="2947006" y="449566"/>
            <a:ext cx="110359" cy="914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Rectangle 64">
            <a:extLst>
              <a:ext uri="{FF2B5EF4-FFF2-40B4-BE49-F238E27FC236}">
                <a16:creationId xmlns:a16="http://schemas.microsoft.com/office/drawing/2014/main" id="{581A99C5-DFC5-3345-AF09-81CCFCFEA680}"/>
              </a:ext>
            </a:extLst>
          </p:cNvPr>
          <p:cNvSpPr/>
          <p:nvPr/>
        </p:nvSpPr>
        <p:spPr>
          <a:xfrm rot="1480871">
            <a:off x="3351799" y="415418"/>
            <a:ext cx="110359" cy="914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 name="Straight Connector 44">
            <a:extLst>
              <a:ext uri="{FF2B5EF4-FFF2-40B4-BE49-F238E27FC236}">
                <a16:creationId xmlns:a16="http://schemas.microsoft.com/office/drawing/2014/main" id="{BDDD4A01-DE13-0648-8E25-53AD3EA0E86C}"/>
              </a:ext>
            </a:extLst>
          </p:cNvPr>
          <p:cNvCxnSpPr>
            <a:cxnSpLocks/>
          </p:cNvCxnSpPr>
          <p:nvPr/>
        </p:nvCxnSpPr>
        <p:spPr>
          <a:xfrm flipV="1">
            <a:off x="1906686" y="580264"/>
            <a:ext cx="3251052" cy="3060"/>
          </a:xfrm>
          <a:prstGeom prst="line">
            <a:avLst/>
          </a:prstGeom>
          <a:ln w="571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0FCFD8DE-594F-B548-8ED7-5EA91914515D}"/>
              </a:ext>
            </a:extLst>
          </p:cNvPr>
          <p:cNvCxnSpPr>
            <a:cxnSpLocks/>
          </p:cNvCxnSpPr>
          <p:nvPr/>
        </p:nvCxnSpPr>
        <p:spPr>
          <a:xfrm flipV="1">
            <a:off x="2074039" y="980121"/>
            <a:ext cx="2903886" cy="8154"/>
          </a:xfrm>
          <a:prstGeom prst="line">
            <a:avLst/>
          </a:prstGeom>
          <a:ln w="571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EBA562E3-23C1-E34C-B114-6A8DD00C1D74}"/>
              </a:ext>
            </a:extLst>
          </p:cNvPr>
          <p:cNvCxnSpPr>
            <a:cxnSpLocks/>
            <a:stCxn id="7" idx="2"/>
          </p:cNvCxnSpPr>
          <p:nvPr/>
        </p:nvCxnSpPr>
        <p:spPr>
          <a:xfrm flipH="1">
            <a:off x="2114734" y="3527836"/>
            <a:ext cx="7200" cy="261201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06B8ED58-273E-3D41-A275-DC7DA2A781DF}"/>
              </a:ext>
            </a:extLst>
          </p:cNvPr>
          <p:cNvCxnSpPr>
            <a:cxnSpLocks/>
          </p:cNvCxnSpPr>
          <p:nvPr/>
        </p:nvCxnSpPr>
        <p:spPr>
          <a:xfrm flipH="1">
            <a:off x="2325895" y="3388620"/>
            <a:ext cx="40765" cy="275983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02A3229F-8A78-2F4C-933E-35654C987259}"/>
              </a:ext>
            </a:extLst>
          </p:cNvPr>
          <p:cNvCxnSpPr>
            <a:cxnSpLocks/>
          </p:cNvCxnSpPr>
          <p:nvPr/>
        </p:nvCxnSpPr>
        <p:spPr>
          <a:xfrm flipH="1">
            <a:off x="2092673" y="2257999"/>
            <a:ext cx="21920" cy="102743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06B56E7A-927C-A24E-8E81-6F884762FDC9}"/>
              </a:ext>
            </a:extLst>
          </p:cNvPr>
          <p:cNvGrpSpPr/>
          <p:nvPr/>
        </p:nvGrpSpPr>
        <p:grpSpPr>
          <a:xfrm rot="5400000">
            <a:off x="4278123" y="1000343"/>
            <a:ext cx="1338167" cy="2761804"/>
            <a:chOff x="4843924" y="2439428"/>
            <a:chExt cx="1338167" cy="2761804"/>
          </a:xfrm>
        </p:grpSpPr>
        <p:sp>
          <p:nvSpPr>
            <p:cNvPr id="87" name="Rectangle 86">
              <a:extLst>
                <a:ext uri="{FF2B5EF4-FFF2-40B4-BE49-F238E27FC236}">
                  <a16:creationId xmlns:a16="http://schemas.microsoft.com/office/drawing/2014/main" id="{2234AFB9-93EE-9347-B6F9-49AE758D1C63}"/>
                </a:ext>
              </a:extLst>
            </p:cNvPr>
            <p:cNvSpPr/>
            <p:nvPr/>
          </p:nvSpPr>
          <p:spPr>
            <a:xfrm>
              <a:off x="5042473" y="3872262"/>
              <a:ext cx="941067" cy="204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87">
              <a:extLst>
                <a:ext uri="{FF2B5EF4-FFF2-40B4-BE49-F238E27FC236}">
                  <a16:creationId xmlns:a16="http://schemas.microsoft.com/office/drawing/2014/main" id="{21442AA4-397F-3348-8EE2-D1231FA58500}"/>
                </a:ext>
              </a:extLst>
            </p:cNvPr>
            <p:cNvSpPr/>
            <p:nvPr/>
          </p:nvSpPr>
          <p:spPr>
            <a:xfrm>
              <a:off x="5005924" y="3462258"/>
              <a:ext cx="941067" cy="2389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A77F9A28-1E0B-7644-AB1A-F049C641D4E5}"/>
                </a:ext>
              </a:extLst>
            </p:cNvPr>
            <p:cNvGrpSpPr/>
            <p:nvPr/>
          </p:nvGrpSpPr>
          <p:grpSpPr>
            <a:xfrm>
              <a:off x="4843924" y="2439428"/>
              <a:ext cx="1338167" cy="2761804"/>
              <a:chOff x="2925629" y="1667528"/>
              <a:chExt cx="1338167" cy="2761804"/>
            </a:xfrm>
          </p:grpSpPr>
          <p:cxnSp>
            <p:nvCxnSpPr>
              <p:cNvPr id="67" name="Straight Connector 66">
                <a:extLst>
                  <a:ext uri="{FF2B5EF4-FFF2-40B4-BE49-F238E27FC236}">
                    <a16:creationId xmlns:a16="http://schemas.microsoft.com/office/drawing/2014/main" id="{19C2DAD9-2146-8549-8F75-5C320F99AC3B}"/>
                  </a:ext>
                </a:extLst>
              </p:cNvPr>
              <p:cNvCxnSpPr>
                <a:cxnSpLocks/>
              </p:cNvCxnSpPr>
              <p:nvPr/>
            </p:nvCxnSpPr>
            <p:spPr>
              <a:xfrm>
                <a:off x="3471253" y="2098795"/>
                <a:ext cx="25061" cy="2107955"/>
              </a:xfrm>
              <a:prstGeom prst="line">
                <a:avLst/>
              </a:prstGeom>
              <a:ln w="2857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85" name="Rectangle 84">
                <a:extLst>
                  <a:ext uri="{FF2B5EF4-FFF2-40B4-BE49-F238E27FC236}">
                    <a16:creationId xmlns:a16="http://schemas.microsoft.com/office/drawing/2014/main" id="{4AD1D653-1BE9-994D-8F9B-E081B91DF064}"/>
                  </a:ext>
                </a:extLst>
              </p:cNvPr>
              <p:cNvSpPr/>
              <p:nvPr/>
            </p:nvSpPr>
            <p:spPr>
              <a:xfrm>
                <a:off x="3092552" y="1878503"/>
                <a:ext cx="941067" cy="204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a:extLst>
                  <a:ext uri="{FF2B5EF4-FFF2-40B4-BE49-F238E27FC236}">
                    <a16:creationId xmlns:a16="http://schemas.microsoft.com/office/drawing/2014/main" id="{5DFE14E7-510C-8A48-BDE4-921978C4C23D}"/>
                  </a:ext>
                </a:extLst>
              </p:cNvPr>
              <p:cNvSpPr/>
              <p:nvPr/>
            </p:nvSpPr>
            <p:spPr>
              <a:xfrm>
                <a:off x="3092551" y="2247880"/>
                <a:ext cx="941067" cy="20495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88">
                <a:extLst>
                  <a:ext uri="{FF2B5EF4-FFF2-40B4-BE49-F238E27FC236}">
                    <a16:creationId xmlns:a16="http://schemas.microsoft.com/office/drawing/2014/main" id="{9913AC8A-7BCA-BF4E-8D65-A76549AC454B}"/>
                  </a:ext>
                </a:extLst>
              </p:cNvPr>
              <p:cNvSpPr/>
              <p:nvPr/>
            </p:nvSpPr>
            <p:spPr>
              <a:xfrm flipV="1">
                <a:off x="3099228" y="3507007"/>
                <a:ext cx="941067" cy="22519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ectangle 89">
                <a:extLst>
                  <a:ext uri="{FF2B5EF4-FFF2-40B4-BE49-F238E27FC236}">
                    <a16:creationId xmlns:a16="http://schemas.microsoft.com/office/drawing/2014/main" id="{E83AC037-1D8D-0A43-913F-79A4B2F55793}"/>
                  </a:ext>
                </a:extLst>
              </p:cNvPr>
              <p:cNvSpPr/>
              <p:nvPr/>
            </p:nvSpPr>
            <p:spPr>
              <a:xfrm>
                <a:off x="2925629" y="1667528"/>
                <a:ext cx="1338167" cy="276180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cxnSp>
        <p:nvCxnSpPr>
          <p:cNvPr id="92" name="Straight Connector 91">
            <a:extLst>
              <a:ext uri="{FF2B5EF4-FFF2-40B4-BE49-F238E27FC236}">
                <a16:creationId xmlns:a16="http://schemas.microsoft.com/office/drawing/2014/main" id="{DB91DEB1-6403-5E42-B0F7-02D1F65A165A}"/>
              </a:ext>
            </a:extLst>
          </p:cNvPr>
          <p:cNvCxnSpPr>
            <a:cxnSpLocks/>
          </p:cNvCxnSpPr>
          <p:nvPr/>
        </p:nvCxnSpPr>
        <p:spPr>
          <a:xfrm>
            <a:off x="1928918" y="3527836"/>
            <a:ext cx="0" cy="232588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02" name="TextBox 101">
            <a:extLst>
              <a:ext uri="{FF2B5EF4-FFF2-40B4-BE49-F238E27FC236}">
                <a16:creationId xmlns:a16="http://schemas.microsoft.com/office/drawing/2014/main" id="{736BA9DE-C33F-A648-ACE8-249D5D97012A}"/>
              </a:ext>
            </a:extLst>
          </p:cNvPr>
          <p:cNvSpPr txBox="1"/>
          <p:nvPr/>
        </p:nvSpPr>
        <p:spPr>
          <a:xfrm>
            <a:off x="6874784" y="2302934"/>
            <a:ext cx="1226631" cy="369332"/>
          </a:xfrm>
          <a:prstGeom prst="rect">
            <a:avLst/>
          </a:prstGeom>
          <a:noFill/>
        </p:spPr>
        <p:txBody>
          <a:bodyPr wrap="square" rtlCol="0">
            <a:spAutoFit/>
          </a:bodyPr>
          <a:lstStyle/>
          <a:p>
            <a:pPr algn="ctr"/>
            <a:r>
              <a:rPr lang="en-US" dirty="0"/>
              <a:t>DETECTOR</a:t>
            </a:r>
          </a:p>
        </p:txBody>
      </p:sp>
      <p:cxnSp>
        <p:nvCxnSpPr>
          <p:cNvPr id="106" name="Straight Connector 105">
            <a:extLst>
              <a:ext uri="{FF2B5EF4-FFF2-40B4-BE49-F238E27FC236}">
                <a16:creationId xmlns:a16="http://schemas.microsoft.com/office/drawing/2014/main" id="{BCD90621-FC31-174D-9B69-58C9B60527E9}"/>
              </a:ext>
            </a:extLst>
          </p:cNvPr>
          <p:cNvCxnSpPr>
            <a:cxnSpLocks/>
          </p:cNvCxnSpPr>
          <p:nvPr/>
        </p:nvCxnSpPr>
        <p:spPr>
          <a:xfrm>
            <a:off x="5078518" y="580264"/>
            <a:ext cx="4492174" cy="0"/>
          </a:xfrm>
          <a:prstGeom prst="line">
            <a:avLst/>
          </a:prstGeom>
          <a:ln w="571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9" name="Straight Connector 108">
            <a:extLst>
              <a:ext uri="{FF2B5EF4-FFF2-40B4-BE49-F238E27FC236}">
                <a16:creationId xmlns:a16="http://schemas.microsoft.com/office/drawing/2014/main" id="{45399172-CB4E-2E47-93A1-F71D46F22857}"/>
              </a:ext>
            </a:extLst>
          </p:cNvPr>
          <p:cNvCxnSpPr>
            <a:cxnSpLocks/>
          </p:cNvCxnSpPr>
          <p:nvPr/>
        </p:nvCxnSpPr>
        <p:spPr>
          <a:xfrm>
            <a:off x="5838680" y="572526"/>
            <a:ext cx="3398682" cy="896026"/>
          </a:xfrm>
          <a:prstGeom prst="line">
            <a:avLst/>
          </a:prstGeom>
          <a:ln w="571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4" name="Straight Connector 113">
            <a:extLst>
              <a:ext uri="{FF2B5EF4-FFF2-40B4-BE49-F238E27FC236}">
                <a16:creationId xmlns:a16="http://schemas.microsoft.com/office/drawing/2014/main" id="{F2C2F237-6AA9-5040-8F5E-79141B01D538}"/>
              </a:ext>
            </a:extLst>
          </p:cNvPr>
          <p:cNvCxnSpPr>
            <a:cxnSpLocks/>
          </p:cNvCxnSpPr>
          <p:nvPr/>
        </p:nvCxnSpPr>
        <p:spPr>
          <a:xfrm>
            <a:off x="5064151" y="994466"/>
            <a:ext cx="4414263" cy="11298"/>
          </a:xfrm>
          <a:prstGeom prst="line">
            <a:avLst/>
          </a:prstGeom>
          <a:ln w="571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a:extLst>
              <a:ext uri="{FF2B5EF4-FFF2-40B4-BE49-F238E27FC236}">
                <a16:creationId xmlns:a16="http://schemas.microsoft.com/office/drawing/2014/main" id="{35A60942-46B1-8F4E-9402-7C57493DC6FB}"/>
              </a:ext>
            </a:extLst>
          </p:cNvPr>
          <p:cNvCxnSpPr>
            <a:cxnSpLocks/>
          </p:cNvCxnSpPr>
          <p:nvPr/>
        </p:nvCxnSpPr>
        <p:spPr>
          <a:xfrm>
            <a:off x="5756590" y="1037665"/>
            <a:ext cx="3239721" cy="781414"/>
          </a:xfrm>
          <a:prstGeom prst="line">
            <a:avLst/>
          </a:prstGeom>
          <a:ln w="571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23" name="Rectangle 122">
            <a:extLst>
              <a:ext uri="{FF2B5EF4-FFF2-40B4-BE49-F238E27FC236}">
                <a16:creationId xmlns:a16="http://schemas.microsoft.com/office/drawing/2014/main" id="{DCE83330-61AC-1848-AD6E-733B17274EFD}"/>
              </a:ext>
            </a:extLst>
          </p:cNvPr>
          <p:cNvSpPr/>
          <p:nvPr/>
        </p:nvSpPr>
        <p:spPr>
          <a:xfrm rot="1480871" flipH="1">
            <a:off x="8578606" y="1130961"/>
            <a:ext cx="167733" cy="914400"/>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8895B9CF-6912-F243-9E0E-6EFD1C01F6B1}"/>
              </a:ext>
            </a:extLst>
          </p:cNvPr>
          <p:cNvCxnSpPr>
            <a:cxnSpLocks/>
          </p:cNvCxnSpPr>
          <p:nvPr/>
        </p:nvCxnSpPr>
        <p:spPr>
          <a:xfrm>
            <a:off x="9706486" y="571377"/>
            <a:ext cx="2064341" cy="58196"/>
          </a:xfrm>
          <a:prstGeom prst="line">
            <a:avLst/>
          </a:prstGeom>
          <a:ln w="571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a16="http://schemas.microsoft.com/office/drawing/2014/main" id="{1E9B8AAE-C5E2-6F49-AB88-89AE5A9D9F32}"/>
              </a:ext>
            </a:extLst>
          </p:cNvPr>
          <p:cNvCxnSpPr>
            <a:cxnSpLocks/>
          </p:cNvCxnSpPr>
          <p:nvPr/>
        </p:nvCxnSpPr>
        <p:spPr>
          <a:xfrm>
            <a:off x="9570402" y="972912"/>
            <a:ext cx="2064341" cy="58196"/>
          </a:xfrm>
          <a:prstGeom prst="line">
            <a:avLst/>
          </a:prstGeom>
          <a:ln w="571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3" name="Straight Connector 132">
            <a:extLst>
              <a:ext uri="{FF2B5EF4-FFF2-40B4-BE49-F238E27FC236}">
                <a16:creationId xmlns:a16="http://schemas.microsoft.com/office/drawing/2014/main" id="{1A8AA0C7-D868-2943-B46A-E5AC46545544}"/>
              </a:ext>
            </a:extLst>
          </p:cNvPr>
          <p:cNvCxnSpPr>
            <a:cxnSpLocks/>
          </p:cNvCxnSpPr>
          <p:nvPr/>
        </p:nvCxnSpPr>
        <p:spPr>
          <a:xfrm>
            <a:off x="17524705" y="-357752"/>
            <a:ext cx="2064341" cy="58196"/>
          </a:xfrm>
          <a:prstGeom prst="line">
            <a:avLst/>
          </a:prstGeom>
          <a:ln w="57150">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a:extLst>
              <a:ext uri="{FF2B5EF4-FFF2-40B4-BE49-F238E27FC236}">
                <a16:creationId xmlns:a16="http://schemas.microsoft.com/office/drawing/2014/main" id="{70D2C86C-96F0-4448-8C13-7D765AEDBB9B}"/>
              </a:ext>
            </a:extLst>
          </p:cNvPr>
          <p:cNvCxnSpPr>
            <a:cxnSpLocks/>
            <a:endCxn id="89" idx="1"/>
          </p:cNvCxnSpPr>
          <p:nvPr/>
        </p:nvCxnSpPr>
        <p:spPr>
          <a:xfrm flipH="1">
            <a:off x="4376033" y="982852"/>
            <a:ext cx="226064" cy="9029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a:extLst>
              <a:ext uri="{FF2B5EF4-FFF2-40B4-BE49-F238E27FC236}">
                <a16:creationId xmlns:a16="http://schemas.microsoft.com/office/drawing/2014/main" id="{078460F1-3CFA-9149-9F1E-617EBE83CA06}"/>
              </a:ext>
            </a:extLst>
          </p:cNvPr>
          <p:cNvCxnSpPr>
            <a:cxnSpLocks/>
            <a:endCxn id="87" idx="1"/>
          </p:cNvCxnSpPr>
          <p:nvPr/>
        </p:nvCxnSpPr>
        <p:spPr>
          <a:xfrm flipH="1">
            <a:off x="4792799" y="993671"/>
            <a:ext cx="2035572" cy="91704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a:extLst>
              <a:ext uri="{FF2B5EF4-FFF2-40B4-BE49-F238E27FC236}">
                <a16:creationId xmlns:a16="http://schemas.microsoft.com/office/drawing/2014/main" id="{FF6B4B01-7109-574D-85BE-B401AD58BAD9}"/>
              </a:ext>
            </a:extLst>
          </p:cNvPr>
          <p:cNvCxnSpPr>
            <a:cxnSpLocks/>
            <a:endCxn id="88" idx="1"/>
          </p:cNvCxnSpPr>
          <p:nvPr/>
        </p:nvCxnSpPr>
        <p:spPr>
          <a:xfrm flipH="1">
            <a:off x="5185798" y="1005764"/>
            <a:ext cx="5131147" cy="86839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A46B846A-05C9-6244-B215-0079584E0AD4}"/>
              </a:ext>
            </a:extLst>
          </p:cNvPr>
          <p:cNvCxnSpPr>
            <a:cxnSpLocks/>
          </p:cNvCxnSpPr>
          <p:nvPr/>
        </p:nvCxnSpPr>
        <p:spPr>
          <a:xfrm flipH="1">
            <a:off x="1030780" y="5400597"/>
            <a:ext cx="8248619" cy="1541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5863E3DE-E554-7B47-953F-2EE96262D176}"/>
              </a:ext>
            </a:extLst>
          </p:cNvPr>
          <p:cNvCxnSpPr>
            <a:cxnSpLocks/>
          </p:cNvCxnSpPr>
          <p:nvPr/>
        </p:nvCxnSpPr>
        <p:spPr>
          <a:xfrm flipH="1">
            <a:off x="9233134" y="603463"/>
            <a:ext cx="2029180" cy="1523755"/>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3EE470AE-C287-9F4C-817B-1E99F5D08EFF}"/>
              </a:ext>
            </a:extLst>
          </p:cNvPr>
          <p:cNvCxnSpPr>
            <a:cxnSpLocks/>
          </p:cNvCxnSpPr>
          <p:nvPr/>
        </p:nvCxnSpPr>
        <p:spPr>
          <a:xfrm flipH="1">
            <a:off x="1758864" y="3527836"/>
            <a:ext cx="28366" cy="238058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a:extLst>
              <a:ext uri="{FF2B5EF4-FFF2-40B4-BE49-F238E27FC236}">
                <a16:creationId xmlns:a16="http://schemas.microsoft.com/office/drawing/2014/main" id="{25B1C684-F0AE-464B-B366-E7DB5471A8C9}"/>
              </a:ext>
            </a:extLst>
          </p:cNvPr>
          <p:cNvCxnSpPr>
            <a:cxnSpLocks/>
          </p:cNvCxnSpPr>
          <p:nvPr/>
        </p:nvCxnSpPr>
        <p:spPr>
          <a:xfrm flipH="1">
            <a:off x="1885202" y="603463"/>
            <a:ext cx="4254" cy="2593956"/>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10" name="TextBox 109">
            <a:extLst>
              <a:ext uri="{FF2B5EF4-FFF2-40B4-BE49-F238E27FC236}">
                <a16:creationId xmlns:a16="http://schemas.microsoft.com/office/drawing/2014/main" id="{128460C5-63E8-2042-BE3E-703A56903D94}"/>
              </a:ext>
            </a:extLst>
          </p:cNvPr>
          <p:cNvSpPr txBox="1"/>
          <p:nvPr/>
        </p:nvSpPr>
        <p:spPr>
          <a:xfrm>
            <a:off x="974509" y="3715327"/>
            <a:ext cx="1247099" cy="1200329"/>
          </a:xfrm>
          <a:prstGeom prst="rect">
            <a:avLst/>
          </a:prstGeom>
          <a:solidFill>
            <a:srgbClr val="92D050"/>
          </a:solidFill>
          <a:ln>
            <a:solidFill>
              <a:schemeClr val="tx1"/>
            </a:solidFill>
          </a:ln>
        </p:spPr>
        <p:txBody>
          <a:bodyPr wrap="square" rtlCol="0">
            <a:spAutoFit/>
          </a:bodyPr>
          <a:lstStyle/>
          <a:p>
            <a:pPr algn="ctr"/>
            <a:r>
              <a:rPr lang="en-US" dirty="0"/>
              <a:t>DCC  Block #1</a:t>
            </a:r>
          </a:p>
          <a:p>
            <a:pPr algn="ctr"/>
            <a:r>
              <a:rPr lang="en-US" dirty="0"/>
              <a:t>CIRCUIT BREAKER</a:t>
            </a:r>
          </a:p>
        </p:txBody>
      </p:sp>
      <p:sp>
        <p:nvSpPr>
          <p:cNvPr id="5" name="TextBox 4">
            <a:extLst>
              <a:ext uri="{FF2B5EF4-FFF2-40B4-BE49-F238E27FC236}">
                <a16:creationId xmlns:a16="http://schemas.microsoft.com/office/drawing/2014/main" id="{F1351698-A41A-1D4E-BE19-0CC9572CE00C}"/>
              </a:ext>
            </a:extLst>
          </p:cNvPr>
          <p:cNvSpPr txBox="1"/>
          <p:nvPr/>
        </p:nvSpPr>
        <p:spPr>
          <a:xfrm>
            <a:off x="1921969" y="6119502"/>
            <a:ext cx="2349062" cy="646331"/>
          </a:xfrm>
          <a:prstGeom prst="rect">
            <a:avLst/>
          </a:prstGeom>
          <a:solidFill>
            <a:srgbClr val="FFC000"/>
          </a:solidFill>
          <a:ln>
            <a:solidFill>
              <a:schemeClr val="tx1"/>
            </a:solidFill>
          </a:ln>
        </p:spPr>
        <p:txBody>
          <a:bodyPr wrap="square" rtlCol="0">
            <a:spAutoFit/>
          </a:bodyPr>
          <a:lstStyle/>
          <a:p>
            <a:pPr algn="ctr"/>
            <a:r>
              <a:rPr lang="en-US" dirty="0"/>
              <a:t>DCC POWER</a:t>
            </a:r>
          </a:p>
          <a:p>
            <a:pPr algn="ctr"/>
            <a:r>
              <a:rPr lang="en-US" dirty="0"/>
              <a:t>18V-10 AMP-BOOSTER</a:t>
            </a:r>
          </a:p>
        </p:txBody>
      </p:sp>
      <p:cxnSp>
        <p:nvCxnSpPr>
          <p:cNvPr id="139" name="Straight Connector 138">
            <a:extLst>
              <a:ext uri="{FF2B5EF4-FFF2-40B4-BE49-F238E27FC236}">
                <a16:creationId xmlns:a16="http://schemas.microsoft.com/office/drawing/2014/main" id="{2396FE30-D4C9-B648-8758-7B0A89C9A8B1}"/>
              </a:ext>
            </a:extLst>
          </p:cNvPr>
          <p:cNvCxnSpPr>
            <a:cxnSpLocks/>
          </p:cNvCxnSpPr>
          <p:nvPr/>
        </p:nvCxnSpPr>
        <p:spPr>
          <a:xfrm flipH="1">
            <a:off x="9083209" y="2127595"/>
            <a:ext cx="34597" cy="3153752"/>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id="{8EFD4C06-C3F6-A64F-A885-59A0BF012BA6}"/>
              </a:ext>
            </a:extLst>
          </p:cNvPr>
          <p:cNvCxnSpPr>
            <a:cxnSpLocks/>
          </p:cNvCxnSpPr>
          <p:nvPr/>
        </p:nvCxnSpPr>
        <p:spPr>
          <a:xfrm flipV="1">
            <a:off x="858142" y="5294540"/>
            <a:ext cx="8242365" cy="1405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0" name="Straight Connector 139">
            <a:extLst>
              <a:ext uri="{FF2B5EF4-FFF2-40B4-BE49-F238E27FC236}">
                <a16:creationId xmlns:a16="http://schemas.microsoft.com/office/drawing/2014/main" id="{475027AA-E5C2-214B-9669-A7631B25623A}"/>
              </a:ext>
            </a:extLst>
          </p:cNvPr>
          <p:cNvCxnSpPr>
            <a:cxnSpLocks/>
          </p:cNvCxnSpPr>
          <p:nvPr/>
        </p:nvCxnSpPr>
        <p:spPr>
          <a:xfrm flipH="1">
            <a:off x="9259482" y="2127218"/>
            <a:ext cx="81482" cy="328879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8" name="Straight Arrow Connector 157">
            <a:extLst>
              <a:ext uri="{FF2B5EF4-FFF2-40B4-BE49-F238E27FC236}">
                <a16:creationId xmlns:a16="http://schemas.microsoft.com/office/drawing/2014/main" id="{A3820A2F-791D-3543-9329-B7D727FC094B}"/>
              </a:ext>
            </a:extLst>
          </p:cNvPr>
          <p:cNvCxnSpPr>
            <a:stCxn id="102" idx="1"/>
          </p:cNvCxnSpPr>
          <p:nvPr/>
        </p:nvCxnSpPr>
        <p:spPr>
          <a:xfrm flipH="1" flipV="1">
            <a:off x="6204553" y="2257786"/>
            <a:ext cx="670231" cy="22981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CB2AE22C-4F1C-D842-92D7-B3337B6734DE}"/>
              </a:ext>
            </a:extLst>
          </p:cNvPr>
          <p:cNvCxnSpPr>
            <a:cxnSpLocks/>
          </p:cNvCxnSpPr>
          <p:nvPr/>
        </p:nvCxnSpPr>
        <p:spPr>
          <a:xfrm flipH="1">
            <a:off x="10976516" y="2967160"/>
            <a:ext cx="36222" cy="305487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1" name="Straight Connector 160">
            <a:extLst>
              <a:ext uri="{FF2B5EF4-FFF2-40B4-BE49-F238E27FC236}">
                <a16:creationId xmlns:a16="http://schemas.microsoft.com/office/drawing/2014/main" id="{374C15C2-F313-0746-8C34-F53C3A8DED53}"/>
              </a:ext>
            </a:extLst>
          </p:cNvPr>
          <p:cNvCxnSpPr>
            <a:cxnSpLocks/>
          </p:cNvCxnSpPr>
          <p:nvPr/>
        </p:nvCxnSpPr>
        <p:spPr>
          <a:xfrm flipH="1">
            <a:off x="11148228" y="2833780"/>
            <a:ext cx="60112" cy="304164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a:extLst>
              <a:ext uri="{FF2B5EF4-FFF2-40B4-BE49-F238E27FC236}">
                <a16:creationId xmlns:a16="http://schemas.microsoft.com/office/drawing/2014/main" id="{A886D4F1-199D-0140-B38B-9FF627BDA4CC}"/>
              </a:ext>
            </a:extLst>
          </p:cNvPr>
          <p:cNvCxnSpPr>
            <a:cxnSpLocks/>
          </p:cNvCxnSpPr>
          <p:nvPr/>
        </p:nvCxnSpPr>
        <p:spPr>
          <a:xfrm flipH="1">
            <a:off x="11618757" y="2815229"/>
            <a:ext cx="22818" cy="32777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a:extLst>
              <a:ext uri="{FF2B5EF4-FFF2-40B4-BE49-F238E27FC236}">
                <a16:creationId xmlns:a16="http://schemas.microsoft.com/office/drawing/2014/main" id="{922DB22C-A787-4249-8815-5E9FEECA4DE5}"/>
              </a:ext>
            </a:extLst>
          </p:cNvPr>
          <p:cNvCxnSpPr>
            <a:cxnSpLocks/>
            <a:endCxn id="37" idx="2"/>
          </p:cNvCxnSpPr>
          <p:nvPr/>
        </p:nvCxnSpPr>
        <p:spPr>
          <a:xfrm>
            <a:off x="11262314" y="1405501"/>
            <a:ext cx="15376" cy="164721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a:extLst>
              <a:ext uri="{FF2B5EF4-FFF2-40B4-BE49-F238E27FC236}">
                <a16:creationId xmlns:a16="http://schemas.microsoft.com/office/drawing/2014/main" id="{C6F6D4C4-ECDD-C144-9DD0-74F3A93F4C51}"/>
              </a:ext>
            </a:extLst>
          </p:cNvPr>
          <p:cNvCxnSpPr>
            <a:cxnSpLocks/>
          </p:cNvCxnSpPr>
          <p:nvPr/>
        </p:nvCxnSpPr>
        <p:spPr>
          <a:xfrm flipH="1">
            <a:off x="11462181" y="1374447"/>
            <a:ext cx="36317" cy="1517745"/>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59" name="TextBox 158">
            <a:extLst>
              <a:ext uri="{FF2B5EF4-FFF2-40B4-BE49-F238E27FC236}">
                <a16:creationId xmlns:a16="http://schemas.microsoft.com/office/drawing/2014/main" id="{A18910EE-8E00-1047-A7E8-A9664421F9FE}"/>
              </a:ext>
            </a:extLst>
          </p:cNvPr>
          <p:cNvSpPr txBox="1"/>
          <p:nvPr/>
        </p:nvSpPr>
        <p:spPr>
          <a:xfrm>
            <a:off x="10316945" y="3963064"/>
            <a:ext cx="1227372" cy="923330"/>
          </a:xfrm>
          <a:prstGeom prst="rect">
            <a:avLst/>
          </a:prstGeom>
          <a:solidFill>
            <a:srgbClr val="92D050"/>
          </a:solidFill>
          <a:ln>
            <a:solidFill>
              <a:schemeClr val="tx1"/>
            </a:solidFill>
          </a:ln>
        </p:spPr>
        <p:txBody>
          <a:bodyPr wrap="square" rtlCol="0">
            <a:spAutoFit/>
          </a:bodyPr>
          <a:lstStyle/>
          <a:p>
            <a:pPr algn="ctr"/>
            <a:r>
              <a:rPr lang="en-US" dirty="0"/>
              <a:t>DCC Block</a:t>
            </a:r>
          </a:p>
          <a:p>
            <a:pPr algn="ctr"/>
            <a:r>
              <a:rPr lang="en-US" dirty="0"/>
              <a:t>CIRCUIT BREAKER</a:t>
            </a:r>
          </a:p>
        </p:txBody>
      </p:sp>
      <p:sp>
        <p:nvSpPr>
          <p:cNvPr id="37" name="TextBox 36">
            <a:extLst>
              <a:ext uri="{FF2B5EF4-FFF2-40B4-BE49-F238E27FC236}">
                <a16:creationId xmlns:a16="http://schemas.microsoft.com/office/drawing/2014/main" id="{4A2036F4-709B-094D-A1DA-2E5963FC4871}"/>
              </a:ext>
            </a:extLst>
          </p:cNvPr>
          <p:cNvSpPr txBox="1"/>
          <p:nvPr/>
        </p:nvSpPr>
        <p:spPr>
          <a:xfrm>
            <a:off x="10822276" y="2129382"/>
            <a:ext cx="910827" cy="923330"/>
          </a:xfrm>
          <a:prstGeom prst="rect">
            <a:avLst/>
          </a:prstGeom>
          <a:solidFill>
            <a:srgbClr val="00B0F0"/>
          </a:solidFill>
          <a:ln>
            <a:solidFill>
              <a:schemeClr val="tx1"/>
            </a:solidFill>
          </a:ln>
        </p:spPr>
        <p:txBody>
          <a:bodyPr wrap="none" rtlCol="0">
            <a:spAutoFit/>
          </a:bodyPr>
          <a:lstStyle/>
          <a:p>
            <a:pPr algn="ctr"/>
            <a:r>
              <a:rPr lang="en-US" dirty="0"/>
              <a:t>DCC-DC</a:t>
            </a:r>
          </a:p>
          <a:p>
            <a:pPr algn="ctr"/>
            <a:r>
              <a:rPr lang="en-US" dirty="0"/>
              <a:t> BLOCK</a:t>
            </a:r>
          </a:p>
          <a:p>
            <a:pPr algn="ctr"/>
            <a:r>
              <a:rPr lang="en-US" dirty="0"/>
              <a:t> RELAY</a:t>
            </a:r>
          </a:p>
        </p:txBody>
      </p:sp>
      <p:sp>
        <p:nvSpPr>
          <p:cNvPr id="175" name="TextBox 174">
            <a:extLst>
              <a:ext uri="{FF2B5EF4-FFF2-40B4-BE49-F238E27FC236}">
                <a16:creationId xmlns:a16="http://schemas.microsoft.com/office/drawing/2014/main" id="{E75451FB-DAAD-7C4E-9587-3F9E0FBC2A79}"/>
              </a:ext>
            </a:extLst>
          </p:cNvPr>
          <p:cNvSpPr txBox="1"/>
          <p:nvPr/>
        </p:nvSpPr>
        <p:spPr>
          <a:xfrm>
            <a:off x="5584208" y="3757910"/>
            <a:ext cx="2267669" cy="1200329"/>
          </a:xfrm>
          <a:prstGeom prst="rect">
            <a:avLst/>
          </a:prstGeom>
          <a:solidFill>
            <a:schemeClr val="bg1"/>
          </a:solidFill>
          <a:ln>
            <a:solidFill>
              <a:schemeClr val="bg1"/>
            </a:solidFill>
          </a:ln>
        </p:spPr>
        <p:txBody>
          <a:bodyPr wrap="square" rtlCol="0">
            <a:spAutoFit/>
          </a:bodyPr>
          <a:lstStyle/>
          <a:p>
            <a:pPr algn="ctr"/>
            <a:r>
              <a:rPr lang="en-US" dirty="0"/>
              <a:t>Chubb I / O cards</a:t>
            </a:r>
          </a:p>
          <a:p>
            <a:pPr algn="ctr"/>
            <a:r>
              <a:rPr lang="en-US" dirty="0"/>
              <a:t>See</a:t>
            </a:r>
          </a:p>
          <a:p>
            <a:pPr algn="ctr"/>
            <a:r>
              <a:rPr lang="en-US" dirty="0"/>
              <a:t>Computer System Wiring  (next Slide )</a:t>
            </a:r>
          </a:p>
        </p:txBody>
      </p:sp>
      <p:cxnSp>
        <p:nvCxnSpPr>
          <p:cNvPr id="176" name="Straight Connector 175">
            <a:extLst>
              <a:ext uri="{FF2B5EF4-FFF2-40B4-BE49-F238E27FC236}">
                <a16:creationId xmlns:a16="http://schemas.microsoft.com/office/drawing/2014/main" id="{7EFA06A7-FFC7-CE47-BC26-2B1BDDC10D30}"/>
              </a:ext>
            </a:extLst>
          </p:cNvPr>
          <p:cNvCxnSpPr>
            <a:cxnSpLocks/>
          </p:cNvCxnSpPr>
          <p:nvPr/>
        </p:nvCxnSpPr>
        <p:spPr>
          <a:xfrm>
            <a:off x="4420359" y="2833780"/>
            <a:ext cx="1696775" cy="93791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8" name="Straight Connector 177">
            <a:extLst>
              <a:ext uri="{FF2B5EF4-FFF2-40B4-BE49-F238E27FC236}">
                <a16:creationId xmlns:a16="http://schemas.microsoft.com/office/drawing/2014/main" id="{F60830A3-F320-5A46-BC41-47A4D03A2132}"/>
              </a:ext>
            </a:extLst>
          </p:cNvPr>
          <p:cNvCxnSpPr>
            <a:cxnSpLocks/>
          </p:cNvCxnSpPr>
          <p:nvPr/>
        </p:nvCxnSpPr>
        <p:spPr>
          <a:xfrm>
            <a:off x="4855795" y="2828422"/>
            <a:ext cx="1696775" cy="93791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a:extLst>
              <a:ext uri="{FF2B5EF4-FFF2-40B4-BE49-F238E27FC236}">
                <a16:creationId xmlns:a16="http://schemas.microsoft.com/office/drawing/2014/main" id="{D4565E59-9E14-D340-AD0C-2D298057D644}"/>
              </a:ext>
            </a:extLst>
          </p:cNvPr>
          <p:cNvCxnSpPr>
            <a:cxnSpLocks/>
          </p:cNvCxnSpPr>
          <p:nvPr/>
        </p:nvCxnSpPr>
        <p:spPr>
          <a:xfrm>
            <a:off x="5291231" y="2823064"/>
            <a:ext cx="1696775" cy="93791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id="{D4016127-BCEF-6342-A946-C9AC39C314E8}"/>
              </a:ext>
            </a:extLst>
          </p:cNvPr>
          <p:cNvCxnSpPr>
            <a:cxnSpLocks/>
          </p:cNvCxnSpPr>
          <p:nvPr/>
        </p:nvCxnSpPr>
        <p:spPr>
          <a:xfrm flipH="1">
            <a:off x="9491392" y="2974438"/>
            <a:ext cx="14470" cy="2555338"/>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a:extLst>
              <a:ext uri="{FF2B5EF4-FFF2-40B4-BE49-F238E27FC236}">
                <a16:creationId xmlns:a16="http://schemas.microsoft.com/office/drawing/2014/main" id="{460F601A-11A0-5643-88C5-320BDA91FCDE}"/>
              </a:ext>
            </a:extLst>
          </p:cNvPr>
          <p:cNvCxnSpPr>
            <a:cxnSpLocks/>
          </p:cNvCxnSpPr>
          <p:nvPr/>
        </p:nvCxnSpPr>
        <p:spPr>
          <a:xfrm>
            <a:off x="9711581" y="2976187"/>
            <a:ext cx="0" cy="2708413"/>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92" name="TextBox 191">
            <a:extLst>
              <a:ext uri="{FF2B5EF4-FFF2-40B4-BE49-F238E27FC236}">
                <a16:creationId xmlns:a16="http://schemas.microsoft.com/office/drawing/2014/main" id="{C5F1E534-198A-C444-B3F5-8788A97CB5C9}"/>
              </a:ext>
            </a:extLst>
          </p:cNvPr>
          <p:cNvSpPr txBox="1"/>
          <p:nvPr/>
        </p:nvSpPr>
        <p:spPr>
          <a:xfrm>
            <a:off x="3432629" y="3627530"/>
            <a:ext cx="1320682" cy="1200329"/>
          </a:xfrm>
          <a:prstGeom prst="rect">
            <a:avLst/>
          </a:prstGeom>
          <a:solidFill>
            <a:schemeClr val="accent3"/>
          </a:solidFill>
        </p:spPr>
        <p:txBody>
          <a:bodyPr wrap="none" rtlCol="0">
            <a:spAutoFit/>
          </a:bodyPr>
          <a:lstStyle/>
          <a:p>
            <a:pPr algn="ctr"/>
            <a:r>
              <a:rPr lang="en-US" dirty="0"/>
              <a:t>DIST.#1</a:t>
            </a:r>
          </a:p>
          <a:p>
            <a:pPr algn="ctr"/>
            <a:r>
              <a:rPr lang="en-US" dirty="0"/>
              <a:t>Distribution</a:t>
            </a:r>
          </a:p>
          <a:p>
            <a:pPr algn="ctr"/>
            <a:r>
              <a:rPr lang="en-US" dirty="0"/>
              <a:t>panel –</a:t>
            </a:r>
          </a:p>
          <a:p>
            <a:pPr algn="ctr"/>
            <a:r>
              <a:rPr lang="en-US" dirty="0"/>
              <a:t>blocks 1&amp;2  </a:t>
            </a:r>
          </a:p>
        </p:txBody>
      </p:sp>
      <p:sp>
        <p:nvSpPr>
          <p:cNvPr id="193" name="TextBox 192">
            <a:extLst>
              <a:ext uri="{FF2B5EF4-FFF2-40B4-BE49-F238E27FC236}">
                <a16:creationId xmlns:a16="http://schemas.microsoft.com/office/drawing/2014/main" id="{EFD8DCC0-3AF0-0642-A148-0DE03F8D848B}"/>
              </a:ext>
            </a:extLst>
          </p:cNvPr>
          <p:cNvSpPr txBox="1"/>
          <p:nvPr/>
        </p:nvSpPr>
        <p:spPr>
          <a:xfrm>
            <a:off x="10835652" y="3327396"/>
            <a:ext cx="868699" cy="369332"/>
          </a:xfrm>
          <a:prstGeom prst="rect">
            <a:avLst/>
          </a:prstGeom>
          <a:solidFill>
            <a:schemeClr val="accent3"/>
          </a:solidFill>
        </p:spPr>
        <p:txBody>
          <a:bodyPr wrap="none" rtlCol="0">
            <a:spAutoFit/>
          </a:bodyPr>
          <a:lstStyle/>
          <a:p>
            <a:r>
              <a:rPr lang="en-US" dirty="0"/>
              <a:t>DIST.#2</a:t>
            </a:r>
          </a:p>
        </p:txBody>
      </p:sp>
      <p:sp>
        <p:nvSpPr>
          <p:cNvPr id="91" name="TextBox 90">
            <a:extLst>
              <a:ext uri="{FF2B5EF4-FFF2-40B4-BE49-F238E27FC236}">
                <a16:creationId xmlns:a16="http://schemas.microsoft.com/office/drawing/2014/main" id="{C7C864A6-69C3-2C4D-B24B-F4185E80BCC8}"/>
              </a:ext>
            </a:extLst>
          </p:cNvPr>
          <p:cNvSpPr txBox="1"/>
          <p:nvPr/>
        </p:nvSpPr>
        <p:spPr>
          <a:xfrm>
            <a:off x="8907687" y="2043830"/>
            <a:ext cx="910827" cy="923330"/>
          </a:xfrm>
          <a:prstGeom prst="rect">
            <a:avLst/>
          </a:prstGeom>
          <a:solidFill>
            <a:srgbClr val="00B0F0"/>
          </a:solidFill>
          <a:ln>
            <a:solidFill>
              <a:schemeClr val="tx1"/>
            </a:solidFill>
          </a:ln>
        </p:spPr>
        <p:txBody>
          <a:bodyPr wrap="none" rtlCol="0">
            <a:spAutoFit/>
          </a:bodyPr>
          <a:lstStyle/>
          <a:p>
            <a:r>
              <a:rPr lang="en-US" dirty="0"/>
              <a:t>DCC-DC</a:t>
            </a:r>
          </a:p>
          <a:p>
            <a:pPr algn="ctr"/>
            <a:r>
              <a:rPr lang="en-US" dirty="0"/>
              <a:t>BLOCK</a:t>
            </a:r>
          </a:p>
          <a:p>
            <a:r>
              <a:rPr lang="en-US" dirty="0"/>
              <a:t> RELAY</a:t>
            </a:r>
          </a:p>
        </p:txBody>
      </p:sp>
      <p:sp>
        <p:nvSpPr>
          <p:cNvPr id="96" name="Title 1">
            <a:extLst>
              <a:ext uri="{FF2B5EF4-FFF2-40B4-BE49-F238E27FC236}">
                <a16:creationId xmlns:a16="http://schemas.microsoft.com/office/drawing/2014/main" id="{6159E717-01A5-774F-B2ED-F66B3AB30F4C}"/>
              </a:ext>
            </a:extLst>
          </p:cNvPr>
          <p:cNvSpPr txBox="1">
            <a:spLocks/>
          </p:cNvSpPr>
          <p:nvPr/>
        </p:nvSpPr>
        <p:spPr>
          <a:xfrm>
            <a:off x="899191" y="-49367"/>
            <a:ext cx="10515600" cy="213619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2400" dirty="0"/>
          </a:p>
        </p:txBody>
      </p:sp>
      <p:cxnSp>
        <p:nvCxnSpPr>
          <p:cNvPr id="104" name="Straight Connector 103">
            <a:extLst>
              <a:ext uri="{FF2B5EF4-FFF2-40B4-BE49-F238E27FC236}">
                <a16:creationId xmlns:a16="http://schemas.microsoft.com/office/drawing/2014/main" id="{4B3E5B8A-EA01-414D-B985-914C934B167D}"/>
              </a:ext>
            </a:extLst>
          </p:cNvPr>
          <p:cNvCxnSpPr>
            <a:cxnSpLocks/>
          </p:cNvCxnSpPr>
          <p:nvPr/>
        </p:nvCxnSpPr>
        <p:spPr>
          <a:xfrm flipV="1">
            <a:off x="2147343" y="5487529"/>
            <a:ext cx="7344049" cy="2270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14A143BC-49CB-9647-B841-1987EE8F3A44}"/>
              </a:ext>
            </a:extLst>
          </p:cNvPr>
          <p:cNvCxnSpPr>
            <a:cxnSpLocks/>
          </p:cNvCxnSpPr>
          <p:nvPr/>
        </p:nvCxnSpPr>
        <p:spPr>
          <a:xfrm>
            <a:off x="2325895" y="5662417"/>
            <a:ext cx="73312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a:extLst>
              <a:ext uri="{FF2B5EF4-FFF2-40B4-BE49-F238E27FC236}">
                <a16:creationId xmlns:a16="http://schemas.microsoft.com/office/drawing/2014/main" id="{85FC6107-7BEA-EF4E-9E85-2C07CEC762AD}"/>
              </a:ext>
            </a:extLst>
          </p:cNvPr>
          <p:cNvCxnSpPr>
            <a:cxnSpLocks/>
          </p:cNvCxnSpPr>
          <p:nvPr/>
        </p:nvCxnSpPr>
        <p:spPr>
          <a:xfrm flipH="1">
            <a:off x="2114734" y="2290494"/>
            <a:ext cx="1533296" cy="12440"/>
          </a:xfrm>
          <a:prstGeom prst="line">
            <a:avLst/>
          </a:prstGeom>
          <a:ln w="28575">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118" name="TextBox 117">
            <a:extLst>
              <a:ext uri="{FF2B5EF4-FFF2-40B4-BE49-F238E27FC236}">
                <a16:creationId xmlns:a16="http://schemas.microsoft.com/office/drawing/2014/main" id="{B88A3FF8-16A6-A845-8D6E-F8A0FBDC1923}"/>
              </a:ext>
            </a:extLst>
          </p:cNvPr>
          <p:cNvSpPr txBox="1"/>
          <p:nvPr/>
        </p:nvSpPr>
        <p:spPr>
          <a:xfrm rot="5400000">
            <a:off x="64766" y="5326730"/>
            <a:ext cx="1230677" cy="646331"/>
          </a:xfrm>
          <a:prstGeom prst="rect">
            <a:avLst/>
          </a:prstGeom>
          <a:solidFill>
            <a:srgbClr val="FFC41C"/>
          </a:solidFill>
          <a:ln>
            <a:solidFill>
              <a:srgbClr val="FFE200"/>
            </a:solidFill>
          </a:ln>
        </p:spPr>
        <p:txBody>
          <a:bodyPr wrap="square" rtlCol="0">
            <a:spAutoFit/>
          </a:bodyPr>
          <a:lstStyle/>
          <a:p>
            <a:pPr algn="ctr"/>
            <a:r>
              <a:rPr lang="en-US" dirty="0"/>
              <a:t>Dispatcher panel</a:t>
            </a:r>
          </a:p>
        </p:txBody>
      </p:sp>
      <p:sp>
        <p:nvSpPr>
          <p:cNvPr id="7" name="TextBox 6">
            <a:extLst>
              <a:ext uri="{FF2B5EF4-FFF2-40B4-BE49-F238E27FC236}">
                <a16:creationId xmlns:a16="http://schemas.microsoft.com/office/drawing/2014/main" id="{FBDB5D3A-8199-574F-A8CB-D46896592848}"/>
              </a:ext>
            </a:extLst>
          </p:cNvPr>
          <p:cNvSpPr txBox="1"/>
          <p:nvPr/>
        </p:nvSpPr>
        <p:spPr>
          <a:xfrm>
            <a:off x="1603359" y="2604506"/>
            <a:ext cx="1037149" cy="923330"/>
          </a:xfrm>
          <a:prstGeom prst="rect">
            <a:avLst/>
          </a:prstGeom>
          <a:solidFill>
            <a:srgbClr val="00B0F0"/>
          </a:solidFill>
          <a:ln>
            <a:solidFill>
              <a:schemeClr val="tx1"/>
            </a:solidFill>
          </a:ln>
        </p:spPr>
        <p:txBody>
          <a:bodyPr wrap="square" rtlCol="0">
            <a:spAutoFit/>
          </a:bodyPr>
          <a:lstStyle/>
          <a:p>
            <a:pPr algn="ctr"/>
            <a:r>
              <a:rPr lang="en-US" dirty="0"/>
              <a:t>DCC-DC</a:t>
            </a:r>
          </a:p>
          <a:p>
            <a:pPr algn="ctr"/>
            <a:r>
              <a:rPr lang="en-US" dirty="0"/>
              <a:t> BLOCK RELAY</a:t>
            </a:r>
          </a:p>
        </p:txBody>
      </p:sp>
      <p:sp>
        <p:nvSpPr>
          <p:cNvPr id="79" name="TextBox 78">
            <a:extLst>
              <a:ext uri="{FF2B5EF4-FFF2-40B4-BE49-F238E27FC236}">
                <a16:creationId xmlns:a16="http://schemas.microsoft.com/office/drawing/2014/main" id="{62B3E84B-E107-1C49-90BC-D406CF587EAC}"/>
              </a:ext>
            </a:extLst>
          </p:cNvPr>
          <p:cNvSpPr txBox="1"/>
          <p:nvPr/>
        </p:nvSpPr>
        <p:spPr>
          <a:xfrm>
            <a:off x="8419977" y="3406581"/>
            <a:ext cx="1178462" cy="1200329"/>
          </a:xfrm>
          <a:prstGeom prst="rect">
            <a:avLst/>
          </a:prstGeom>
          <a:solidFill>
            <a:srgbClr val="92D050"/>
          </a:solidFill>
          <a:ln>
            <a:solidFill>
              <a:schemeClr val="tx1"/>
            </a:solidFill>
          </a:ln>
        </p:spPr>
        <p:txBody>
          <a:bodyPr wrap="square" rtlCol="0">
            <a:spAutoFit/>
          </a:bodyPr>
          <a:lstStyle/>
          <a:p>
            <a:pPr algn="ctr"/>
            <a:r>
              <a:rPr lang="en-US" dirty="0"/>
              <a:t>DCC  Block #2</a:t>
            </a:r>
          </a:p>
          <a:p>
            <a:pPr algn="ctr"/>
            <a:r>
              <a:rPr lang="en-US" dirty="0"/>
              <a:t>CIRCUIT BREAKER</a:t>
            </a:r>
          </a:p>
        </p:txBody>
      </p:sp>
    </p:spTree>
    <p:extLst>
      <p:ext uri="{BB962C8B-B14F-4D97-AF65-F5344CB8AC3E}">
        <p14:creationId xmlns:p14="http://schemas.microsoft.com/office/powerpoint/2010/main" val="245556904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Tm="29938">
        <p15:prstTrans prst="prestige"/>
      </p:transition>
    </mc:Choice>
    <mc:Fallback xmlns="">
      <p:transition spd="slow" advTm="29938">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alpha val="40000"/>
          </a:schemeClr>
        </a:solidFill>
        <a:effectLst/>
      </p:bgPr>
    </p:bg>
    <p:spTree>
      <p:nvGrpSpPr>
        <p:cNvPr id="1" name=""/>
        <p:cNvGrpSpPr/>
        <p:nvPr/>
      </p:nvGrpSpPr>
      <p:grpSpPr>
        <a:xfrm>
          <a:off x="0" y="0"/>
          <a:ext cx="0" cy="0"/>
          <a:chOff x="0" y="0"/>
          <a:chExt cx="0" cy="0"/>
        </a:xfrm>
      </p:grpSpPr>
      <p:cxnSp>
        <p:nvCxnSpPr>
          <p:cNvPr id="86" name="Straight Connector 85">
            <a:extLst>
              <a:ext uri="{FF2B5EF4-FFF2-40B4-BE49-F238E27FC236}">
                <a16:creationId xmlns:a16="http://schemas.microsoft.com/office/drawing/2014/main" id="{49675171-BEB9-D944-A13D-6290CE82298D}"/>
              </a:ext>
            </a:extLst>
          </p:cNvPr>
          <p:cNvCxnSpPr>
            <a:cxnSpLocks/>
            <a:stCxn id="9" idx="59"/>
          </p:cNvCxnSpPr>
          <p:nvPr/>
        </p:nvCxnSpPr>
        <p:spPr>
          <a:xfrm>
            <a:off x="4088742" y="3370824"/>
            <a:ext cx="4231694" cy="28118"/>
          </a:xfrm>
          <a:prstGeom prst="line">
            <a:avLst/>
          </a:prstGeom>
          <a:ln w="3175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57144737-C45A-EF45-9564-8EF50C6525C0}"/>
              </a:ext>
            </a:extLst>
          </p:cNvPr>
          <p:cNvSpPr txBox="1"/>
          <p:nvPr/>
        </p:nvSpPr>
        <p:spPr>
          <a:xfrm>
            <a:off x="4726236" y="161999"/>
            <a:ext cx="5444836" cy="461665"/>
          </a:xfrm>
          <a:prstGeom prst="rect">
            <a:avLst/>
          </a:prstGeom>
          <a:noFill/>
        </p:spPr>
        <p:txBody>
          <a:bodyPr wrap="square" rtlCol="0">
            <a:spAutoFit/>
          </a:bodyPr>
          <a:lstStyle/>
          <a:p>
            <a:pPr algn="ctr"/>
            <a:r>
              <a:rPr lang="en-US" sz="2400" dirty="0"/>
              <a:t>COMPUTER SYSTEM WIRING</a:t>
            </a:r>
          </a:p>
        </p:txBody>
      </p:sp>
      <p:sp>
        <p:nvSpPr>
          <p:cNvPr id="6" name="Rectangle 5">
            <a:extLst>
              <a:ext uri="{FF2B5EF4-FFF2-40B4-BE49-F238E27FC236}">
                <a16:creationId xmlns:a16="http://schemas.microsoft.com/office/drawing/2014/main" id="{D9643B2F-247F-3043-9F0A-009D0682514B}"/>
              </a:ext>
            </a:extLst>
          </p:cNvPr>
          <p:cNvSpPr/>
          <p:nvPr/>
        </p:nvSpPr>
        <p:spPr>
          <a:xfrm>
            <a:off x="481321" y="3844485"/>
            <a:ext cx="748145" cy="2067791"/>
          </a:xfrm>
          <a:prstGeom prst="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rame 6">
            <a:extLst>
              <a:ext uri="{FF2B5EF4-FFF2-40B4-BE49-F238E27FC236}">
                <a16:creationId xmlns:a16="http://schemas.microsoft.com/office/drawing/2014/main" id="{4A20EF7C-BA57-4E47-A0F8-2D8FB3A94AAD}"/>
              </a:ext>
            </a:extLst>
          </p:cNvPr>
          <p:cNvSpPr/>
          <p:nvPr/>
        </p:nvSpPr>
        <p:spPr>
          <a:xfrm>
            <a:off x="1796917" y="4108429"/>
            <a:ext cx="1330037" cy="1057076"/>
          </a:xfrm>
          <a:prstGeom prst="frame">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 name="Trapezoid 7">
            <a:extLst>
              <a:ext uri="{FF2B5EF4-FFF2-40B4-BE49-F238E27FC236}">
                <a16:creationId xmlns:a16="http://schemas.microsoft.com/office/drawing/2014/main" id="{775D12E9-F29C-CE46-8D0D-5CADB6D063E5}"/>
              </a:ext>
            </a:extLst>
          </p:cNvPr>
          <p:cNvSpPr/>
          <p:nvPr/>
        </p:nvSpPr>
        <p:spPr>
          <a:xfrm>
            <a:off x="2309378" y="5141106"/>
            <a:ext cx="348097" cy="498764"/>
          </a:xfrm>
          <a:prstGeom prst="trapezoid">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12">
            <a:extLst>
              <a:ext uri="{FF2B5EF4-FFF2-40B4-BE49-F238E27FC236}">
                <a16:creationId xmlns:a16="http://schemas.microsoft.com/office/drawing/2014/main" id="{D1CB693A-BCD2-E74E-A868-E6002651F482}"/>
              </a:ext>
            </a:extLst>
          </p:cNvPr>
          <p:cNvSpPr/>
          <p:nvPr/>
        </p:nvSpPr>
        <p:spPr>
          <a:xfrm>
            <a:off x="1201190" y="5816886"/>
            <a:ext cx="734115" cy="563136"/>
          </a:xfrm>
          <a:custGeom>
            <a:avLst/>
            <a:gdLst>
              <a:gd name="connsiteX0" fmla="*/ 0 w 488373"/>
              <a:gd name="connsiteY0" fmla="*/ 0 h 519545"/>
              <a:gd name="connsiteX1" fmla="*/ 103909 w 488373"/>
              <a:gd name="connsiteY1" fmla="*/ 41564 h 519545"/>
              <a:gd name="connsiteX2" fmla="*/ 238991 w 488373"/>
              <a:gd name="connsiteY2" fmla="*/ 72736 h 519545"/>
              <a:gd name="connsiteX3" fmla="*/ 311727 w 488373"/>
              <a:gd name="connsiteY3" fmla="*/ 124691 h 519545"/>
              <a:gd name="connsiteX4" fmla="*/ 405246 w 488373"/>
              <a:gd name="connsiteY4" fmla="*/ 176645 h 519545"/>
              <a:gd name="connsiteX5" fmla="*/ 477982 w 488373"/>
              <a:gd name="connsiteY5" fmla="*/ 290945 h 519545"/>
              <a:gd name="connsiteX6" fmla="*/ 488373 w 488373"/>
              <a:gd name="connsiteY6" fmla="*/ 322118 h 519545"/>
              <a:gd name="connsiteX7" fmla="*/ 477982 w 488373"/>
              <a:gd name="connsiteY7" fmla="*/ 394854 h 519545"/>
              <a:gd name="connsiteX8" fmla="*/ 467591 w 488373"/>
              <a:gd name="connsiteY8" fmla="*/ 446809 h 519545"/>
              <a:gd name="connsiteX9" fmla="*/ 467591 w 488373"/>
              <a:gd name="connsiteY9" fmla="*/ 519545 h 519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88373" h="519545">
                <a:moveTo>
                  <a:pt x="0" y="0"/>
                </a:moveTo>
                <a:cubicBezTo>
                  <a:pt x="30170" y="12930"/>
                  <a:pt x="69567" y="32198"/>
                  <a:pt x="103909" y="41564"/>
                </a:cubicBezTo>
                <a:cubicBezTo>
                  <a:pt x="172832" y="60361"/>
                  <a:pt x="178407" y="60619"/>
                  <a:pt x="238991" y="72736"/>
                </a:cubicBezTo>
                <a:cubicBezTo>
                  <a:pt x="294090" y="127835"/>
                  <a:pt x="243346" y="83663"/>
                  <a:pt x="311727" y="124691"/>
                </a:cubicBezTo>
                <a:cubicBezTo>
                  <a:pt x="401048" y="178284"/>
                  <a:pt x="342545" y="155745"/>
                  <a:pt x="405246" y="176645"/>
                </a:cubicBezTo>
                <a:cubicBezTo>
                  <a:pt x="489040" y="260440"/>
                  <a:pt x="456442" y="204787"/>
                  <a:pt x="477982" y="290945"/>
                </a:cubicBezTo>
                <a:cubicBezTo>
                  <a:pt x="480639" y="301571"/>
                  <a:pt x="484909" y="311727"/>
                  <a:pt x="488373" y="322118"/>
                </a:cubicBezTo>
                <a:cubicBezTo>
                  <a:pt x="484909" y="346363"/>
                  <a:pt x="482008" y="370696"/>
                  <a:pt x="477982" y="394854"/>
                </a:cubicBezTo>
                <a:cubicBezTo>
                  <a:pt x="475078" y="412275"/>
                  <a:pt x="469058" y="429209"/>
                  <a:pt x="467591" y="446809"/>
                </a:cubicBezTo>
                <a:cubicBezTo>
                  <a:pt x="465578" y="470971"/>
                  <a:pt x="467591" y="495300"/>
                  <a:pt x="467591" y="519545"/>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3">
            <a:extLst>
              <a:ext uri="{FF2B5EF4-FFF2-40B4-BE49-F238E27FC236}">
                <a16:creationId xmlns:a16="http://schemas.microsoft.com/office/drawing/2014/main" id="{6CB25FEA-DA19-AA49-AD0D-040507E15F58}"/>
              </a:ext>
            </a:extLst>
          </p:cNvPr>
          <p:cNvSpPr/>
          <p:nvPr/>
        </p:nvSpPr>
        <p:spPr>
          <a:xfrm flipV="1">
            <a:off x="1246909" y="5494926"/>
            <a:ext cx="1229453" cy="334374"/>
          </a:xfrm>
          <a:custGeom>
            <a:avLst/>
            <a:gdLst>
              <a:gd name="connsiteX0" fmla="*/ 0 w 1236518"/>
              <a:gd name="connsiteY0" fmla="*/ 0 h 207818"/>
              <a:gd name="connsiteX1" fmla="*/ 83127 w 1236518"/>
              <a:gd name="connsiteY1" fmla="*/ 10391 h 207818"/>
              <a:gd name="connsiteX2" fmla="*/ 124691 w 1236518"/>
              <a:gd name="connsiteY2" fmla="*/ 20782 h 207818"/>
              <a:gd name="connsiteX3" fmla="*/ 270164 w 1236518"/>
              <a:gd name="connsiteY3" fmla="*/ 31173 h 207818"/>
              <a:gd name="connsiteX4" fmla="*/ 322118 w 1236518"/>
              <a:gd name="connsiteY4" fmla="*/ 41564 h 207818"/>
              <a:gd name="connsiteX5" fmla="*/ 363682 w 1236518"/>
              <a:gd name="connsiteY5" fmla="*/ 51955 h 207818"/>
              <a:gd name="connsiteX6" fmla="*/ 477982 w 1236518"/>
              <a:gd name="connsiteY6" fmla="*/ 72736 h 207818"/>
              <a:gd name="connsiteX7" fmla="*/ 540327 w 1236518"/>
              <a:gd name="connsiteY7" fmla="*/ 93518 h 207818"/>
              <a:gd name="connsiteX8" fmla="*/ 623455 w 1236518"/>
              <a:gd name="connsiteY8" fmla="*/ 114300 h 207818"/>
              <a:gd name="connsiteX9" fmla="*/ 654627 w 1236518"/>
              <a:gd name="connsiteY9" fmla="*/ 124691 h 207818"/>
              <a:gd name="connsiteX10" fmla="*/ 696191 w 1236518"/>
              <a:gd name="connsiteY10" fmla="*/ 145473 h 207818"/>
              <a:gd name="connsiteX11" fmla="*/ 737755 w 1236518"/>
              <a:gd name="connsiteY11" fmla="*/ 155864 h 207818"/>
              <a:gd name="connsiteX12" fmla="*/ 768927 w 1236518"/>
              <a:gd name="connsiteY12" fmla="*/ 166255 h 207818"/>
              <a:gd name="connsiteX13" fmla="*/ 1018309 w 1236518"/>
              <a:gd name="connsiteY13" fmla="*/ 176645 h 207818"/>
              <a:gd name="connsiteX14" fmla="*/ 1059873 w 1236518"/>
              <a:gd name="connsiteY14" fmla="*/ 187036 h 207818"/>
              <a:gd name="connsiteX15" fmla="*/ 1122218 w 1236518"/>
              <a:gd name="connsiteY15" fmla="*/ 207818 h 207818"/>
              <a:gd name="connsiteX16" fmla="*/ 1184564 w 1236518"/>
              <a:gd name="connsiteY16" fmla="*/ 187036 h 207818"/>
              <a:gd name="connsiteX17" fmla="*/ 1215736 w 1236518"/>
              <a:gd name="connsiteY17" fmla="*/ 176645 h 207818"/>
              <a:gd name="connsiteX18" fmla="*/ 1236518 w 1236518"/>
              <a:gd name="connsiteY18" fmla="*/ 197427 h 2078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36518" h="207818">
                <a:moveTo>
                  <a:pt x="0" y="0"/>
                </a:moveTo>
                <a:cubicBezTo>
                  <a:pt x="27709" y="3464"/>
                  <a:pt x="55582" y="5800"/>
                  <a:pt x="83127" y="10391"/>
                </a:cubicBezTo>
                <a:cubicBezTo>
                  <a:pt x="97214" y="12739"/>
                  <a:pt x="110497" y="19205"/>
                  <a:pt x="124691" y="20782"/>
                </a:cubicBezTo>
                <a:cubicBezTo>
                  <a:pt x="173008" y="26151"/>
                  <a:pt x="221673" y="27709"/>
                  <a:pt x="270164" y="31173"/>
                </a:cubicBezTo>
                <a:cubicBezTo>
                  <a:pt x="287482" y="34637"/>
                  <a:pt x="304878" y="37733"/>
                  <a:pt x="322118" y="41564"/>
                </a:cubicBezTo>
                <a:cubicBezTo>
                  <a:pt x="336059" y="44662"/>
                  <a:pt x="349678" y="49154"/>
                  <a:pt x="363682" y="51955"/>
                </a:cubicBezTo>
                <a:cubicBezTo>
                  <a:pt x="393396" y="57898"/>
                  <a:pt x="447326" y="64375"/>
                  <a:pt x="477982" y="72736"/>
                </a:cubicBezTo>
                <a:cubicBezTo>
                  <a:pt x="499116" y="78500"/>
                  <a:pt x="519075" y="88205"/>
                  <a:pt x="540327" y="93518"/>
                </a:cubicBezTo>
                <a:cubicBezTo>
                  <a:pt x="568036" y="100445"/>
                  <a:pt x="596359" y="105268"/>
                  <a:pt x="623455" y="114300"/>
                </a:cubicBezTo>
                <a:cubicBezTo>
                  <a:pt x="633846" y="117764"/>
                  <a:pt x="644560" y="120376"/>
                  <a:pt x="654627" y="124691"/>
                </a:cubicBezTo>
                <a:cubicBezTo>
                  <a:pt x="668865" y="130793"/>
                  <a:pt x="681687" y="140034"/>
                  <a:pt x="696191" y="145473"/>
                </a:cubicBezTo>
                <a:cubicBezTo>
                  <a:pt x="709563" y="150487"/>
                  <a:pt x="724023" y="151941"/>
                  <a:pt x="737755" y="155864"/>
                </a:cubicBezTo>
                <a:cubicBezTo>
                  <a:pt x="748286" y="158873"/>
                  <a:pt x="758004" y="165446"/>
                  <a:pt x="768927" y="166255"/>
                </a:cubicBezTo>
                <a:cubicBezTo>
                  <a:pt x="851899" y="172401"/>
                  <a:pt x="935182" y="173182"/>
                  <a:pt x="1018309" y="176645"/>
                </a:cubicBezTo>
                <a:cubicBezTo>
                  <a:pt x="1032164" y="180109"/>
                  <a:pt x="1046194" y="182932"/>
                  <a:pt x="1059873" y="187036"/>
                </a:cubicBezTo>
                <a:cubicBezTo>
                  <a:pt x="1080855" y="193331"/>
                  <a:pt x="1122218" y="207818"/>
                  <a:pt x="1122218" y="207818"/>
                </a:cubicBezTo>
                <a:lnTo>
                  <a:pt x="1184564" y="187036"/>
                </a:lnTo>
                <a:cubicBezTo>
                  <a:pt x="1194955" y="183572"/>
                  <a:pt x="1207991" y="168900"/>
                  <a:pt x="1215736" y="176645"/>
                </a:cubicBezTo>
                <a:lnTo>
                  <a:pt x="1236518" y="197427"/>
                </a:ln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4">
            <a:extLst>
              <a:ext uri="{FF2B5EF4-FFF2-40B4-BE49-F238E27FC236}">
                <a16:creationId xmlns:a16="http://schemas.microsoft.com/office/drawing/2014/main" id="{5DA05369-0DAC-7D4A-9129-6F1EA470A4FD}"/>
              </a:ext>
            </a:extLst>
          </p:cNvPr>
          <p:cNvSpPr/>
          <p:nvPr/>
        </p:nvSpPr>
        <p:spPr>
          <a:xfrm>
            <a:off x="1230639" y="5637007"/>
            <a:ext cx="2909454" cy="363682"/>
          </a:xfrm>
          <a:custGeom>
            <a:avLst/>
            <a:gdLst>
              <a:gd name="connsiteX0" fmla="*/ 0 w 2909454"/>
              <a:gd name="connsiteY0" fmla="*/ 0 h 363682"/>
              <a:gd name="connsiteX1" fmla="*/ 114300 w 2909454"/>
              <a:gd name="connsiteY1" fmla="*/ 20782 h 363682"/>
              <a:gd name="connsiteX2" fmla="*/ 155864 w 2909454"/>
              <a:gd name="connsiteY2" fmla="*/ 41564 h 363682"/>
              <a:gd name="connsiteX3" fmla="*/ 270164 w 2909454"/>
              <a:gd name="connsiteY3" fmla="*/ 72737 h 363682"/>
              <a:gd name="connsiteX4" fmla="*/ 301336 w 2909454"/>
              <a:gd name="connsiteY4" fmla="*/ 83128 h 363682"/>
              <a:gd name="connsiteX5" fmla="*/ 457200 w 2909454"/>
              <a:gd name="connsiteY5" fmla="*/ 114300 h 363682"/>
              <a:gd name="connsiteX6" fmla="*/ 529936 w 2909454"/>
              <a:gd name="connsiteY6" fmla="*/ 135082 h 363682"/>
              <a:gd name="connsiteX7" fmla="*/ 592282 w 2909454"/>
              <a:gd name="connsiteY7" fmla="*/ 155864 h 363682"/>
              <a:gd name="connsiteX8" fmla="*/ 716973 w 2909454"/>
              <a:gd name="connsiteY8" fmla="*/ 176646 h 363682"/>
              <a:gd name="connsiteX9" fmla="*/ 810491 w 2909454"/>
              <a:gd name="connsiteY9" fmla="*/ 197428 h 363682"/>
              <a:gd name="connsiteX10" fmla="*/ 872836 w 2909454"/>
              <a:gd name="connsiteY10" fmla="*/ 218210 h 363682"/>
              <a:gd name="connsiteX11" fmla="*/ 904009 w 2909454"/>
              <a:gd name="connsiteY11" fmla="*/ 228600 h 363682"/>
              <a:gd name="connsiteX12" fmla="*/ 935182 w 2909454"/>
              <a:gd name="connsiteY12" fmla="*/ 238991 h 363682"/>
              <a:gd name="connsiteX13" fmla="*/ 1028700 w 2909454"/>
              <a:gd name="connsiteY13" fmla="*/ 290946 h 363682"/>
              <a:gd name="connsiteX14" fmla="*/ 1070264 w 2909454"/>
              <a:gd name="connsiteY14" fmla="*/ 322119 h 363682"/>
              <a:gd name="connsiteX15" fmla="*/ 1132609 w 2909454"/>
              <a:gd name="connsiteY15" fmla="*/ 363682 h 363682"/>
              <a:gd name="connsiteX16" fmla="*/ 1226127 w 2909454"/>
              <a:gd name="connsiteY16" fmla="*/ 353291 h 363682"/>
              <a:gd name="connsiteX17" fmla="*/ 1330036 w 2909454"/>
              <a:gd name="connsiteY17" fmla="*/ 342900 h 363682"/>
              <a:gd name="connsiteX18" fmla="*/ 1454727 w 2909454"/>
              <a:gd name="connsiteY18" fmla="*/ 322119 h 363682"/>
              <a:gd name="connsiteX19" fmla="*/ 1506682 w 2909454"/>
              <a:gd name="connsiteY19" fmla="*/ 311728 h 363682"/>
              <a:gd name="connsiteX20" fmla="*/ 1610591 w 2909454"/>
              <a:gd name="connsiteY20" fmla="*/ 301337 h 363682"/>
              <a:gd name="connsiteX21" fmla="*/ 1641764 w 2909454"/>
              <a:gd name="connsiteY21" fmla="*/ 290946 h 363682"/>
              <a:gd name="connsiteX22" fmla="*/ 1724891 w 2909454"/>
              <a:gd name="connsiteY22" fmla="*/ 270164 h 363682"/>
              <a:gd name="connsiteX23" fmla="*/ 1787236 w 2909454"/>
              <a:gd name="connsiteY23" fmla="*/ 249382 h 363682"/>
              <a:gd name="connsiteX24" fmla="*/ 1818409 w 2909454"/>
              <a:gd name="connsiteY24" fmla="*/ 228600 h 363682"/>
              <a:gd name="connsiteX25" fmla="*/ 1859973 w 2909454"/>
              <a:gd name="connsiteY25" fmla="*/ 218210 h 363682"/>
              <a:gd name="connsiteX26" fmla="*/ 1891145 w 2909454"/>
              <a:gd name="connsiteY26" fmla="*/ 207819 h 363682"/>
              <a:gd name="connsiteX27" fmla="*/ 1932709 w 2909454"/>
              <a:gd name="connsiteY27" fmla="*/ 197428 h 363682"/>
              <a:gd name="connsiteX28" fmla="*/ 2036618 w 2909454"/>
              <a:gd name="connsiteY28" fmla="*/ 135082 h 363682"/>
              <a:gd name="connsiteX29" fmla="*/ 2067791 w 2909454"/>
              <a:gd name="connsiteY29" fmla="*/ 114300 h 363682"/>
              <a:gd name="connsiteX30" fmla="*/ 2098964 w 2909454"/>
              <a:gd name="connsiteY30" fmla="*/ 103910 h 363682"/>
              <a:gd name="connsiteX31" fmla="*/ 2140527 w 2909454"/>
              <a:gd name="connsiteY31" fmla="*/ 93519 h 363682"/>
              <a:gd name="connsiteX32" fmla="*/ 2171700 w 2909454"/>
              <a:gd name="connsiteY32" fmla="*/ 83128 h 363682"/>
              <a:gd name="connsiteX33" fmla="*/ 2254827 w 2909454"/>
              <a:gd name="connsiteY33" fmla="*/ 62346 h 363682"/>
              <a:gd name="connsiteX34" fmla="*/ 2317173 w 2909454"/>
              <a:gd name="connsiteY34" fmla="*/ 41564 h 363682"/>
              <a:gd name="connsiteX35" fmla="*/ 2348345 w 2909454"/>
              <a:gd name="connsiteY35" fmla="*/ 31173 h 363682"/>
              <a:gd name="connsiteX36" fmla="*/ 2660073 w 2909454"/>
              <a:gd name="connsiteY36" fmla="*/ 41564 h 363682"/>
              <a:gd name="connsiteX37" fmla="*/ 2743200 w 2909454"/>
              <a:gd name="connsiteY37" fmla="*/ 51955 h 363682"/>
              <a:gd name="connsiteX38" fmla="*/ 2774373 w 2909454"/>
              <a:gd name="connsiteY38" fmla="*/ 62346 h 363682"/>
              <a:gd name="connsiteX39" fmla="*/ 2826327 w 2909454"/>
              <a:gd name="connsiteY39" fmla="*/ 72737 h 363682"/>
              <a:gd name="connsiteX40" fmla="*/ 2867891 w 2909454"/>
              <a:gd name="connsiteY40" fmla="*/ 83128 h 363682"/>
              <a:gd name="connsiteX41" fmla="*/ 2909454 w 2909454"/>
              <a:gd name="connsiteY41" fmla="*/ 83128 h 363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2909454" h="363682">
                <a:moveTo>
                  <a:pt x="0" y="0"/>
                </a:moveTo>
                <a:cubicBezTo>
                  <a:pt x="26550" y="3793"/>
                  <a:pt x="84151" y="9476"/>
                  <a:pt x="114300" y="20782"/>
                </a:cubicBezTo>
                <a:cubicBezTo>
                  <a:pt x="128804" y="26221"/>
                  <a:pt x="141626" y="35462"/>
                  <a:pt x="155864" y="41564"/>
                </a:cubicBezTo>
                <a:cubicBezTo>
                  <a:pt x="187328" y="55049"/>
                  <a:pt x="246311" y="64786"/>
                  <a:pt x="270164" y="72737"/>
                </a:cubicBezTo>
                <a:cubicBezTo>
                  <a:pt x="280555" y="76201"/>
                  <a:pt x="290596" y="80980"/>
                  <a:pt x="301336" y="83128"/>
                </a:cubicBezTo>
                <a:cubicBezTo>
                  <a:pt x="388348" y="100531"/>
                  <a:pt x="366638" y="84113"/>
                  <a:pt x="457200" y="114300"/>
                </a:cubicBezTo>
                <a:cubicBezTo>
                  <a:pt x="561964" y="149221"/>
                  <a:pt x="399462" y="95939"/>
                  <a:pt x="529936" y="135082"/>
                </a:cubicBezTo>
                <a:cubicBezTo>
                  <a:pt x="550918" y="141377"/>
                  <a:pt x="570545" y="153147"/>
                  <a:pt x="592282" y="155864"/>
                </a:cubicBezTo>
                <a:cubicBezTo>
                  <a:pt x="727932" y="172820"/>
                  <a:pt x="628704" y="157031"/>
                  <a:pt x="716973" y="176646"/>
                </a:cubicBezTo>
                <a:cubicBezTo>
                  <a:pt x="755107" y="185120"/>
                  <a:pt x="774292" y="186568"/>
                  <a:pt x="810491" y="197428"/>
                </a:cubicBezTo>
                <a:cubicBezTo>
                  <a:pt x="831473" y="203723"/>
                  <a:pt x="852054" y="211283"/>
                  <a:pt x="872836" y="218210"/>
                </a:cubicBezTo>
                <a:lnTo>
                  <a:pt x="904009" y="228600"/>
                </a:lnTo>
                <a:lnTo>
                  <a:pt x="935182" y="238991"/>
                </a:lnTo>
                <a:cubicBezTo>
                  <a:pt x="1006640" y="286631"/>
                  <a:pt x="973832" y="272657"/>
                  <a:pt x="1028700" y="290946"/>
                </a:cubicBezTo>
                <a:cubicBezTo>
                  <a:pt x="1042555" y="301337"/>
                  <a:pt x="1056076" y="312188"/>
                  <a:pt x="1070264" y="322119"/>
                </a:cubicBezTo>
                <a:cubicBezTo>
                  <a:pt x="1090725" y="336442"/>
                  <a:pt x="1132609" y="363682"/>
                  <a:pt x="1132609" y="363682"/>
                </a:cubicBezTo>
                <a:lnTo>
                  <a:pt x="1226127" y="353291"/>
                </a:lnTo>
                <a:cubicBezTo>
                  <a:pt x="1260745" y="349647"/>
                  <a:pt x="1295546" y="347603"/>
                  <a:pt x="1330036" y="342900"/>
                </a:cubicBezTo>
                <a:cubicBezTo>
                  <a:pt x="1371787" y="337207"/>
                  <a:pt x="1413408" y="330383"/>
                  <a:pt x="1454727" y="322119"/>
                </a:cubicBezTo>
                <a:cubicBezTo>
                  <a:pt x="1472045" y="318655"/>
                  <a:pt x="1489176" y="314062"/>
                  <a:pt x="1506682" y="311728"/>
                </a:cubicBezTo>
                <a:cubicBezTo>
                  <a:pt x="1541186" y="307127"/>
                  <a:pt x="1575955" y="304801"/>
                  <a:pt x="1610591" y="301337"/>
                </a:cubicBezTo>
                <a:cubicBezTo>
                  <a:pt x="1620982" y="297873"/>
                  <a:pt x="1631197" y="293828"/>
                  <a:pt x="1641764" y="290946"/>
                </a:cubicBezTo>
                <a:cubicBezTo>
                  <a:pt x="1669319" y="283431"/>
                  <a:pt x="1697795" y="279196"/>
                  <a:pt x="1724891" y="270164"/>
                </a:cubicBezTo>
                <a:cubicBezTo>
                  <a:pt x="1745673" y="263237"/>
                  <a:pt x="1769009" y="261533"/>
                  <a:pt x="1787236" y="249382"/>
                </a:cubicBezTo>
                <a:cubicBezTo>
                  <a:pt x="1797627" y="242455"/>
                  <a:pt x="1806930" y="233519"/>
                  <a:pt x="1818409" y="228600"/>
                </a:cubicBezTo>
                <a:cubicBezTo>
                  <a:pt x="1831535" y="222975"/>
                  <a:pt x="1846241" y="222133"/>
                  <a:pt x="1859973" y="218210"/>
                </a:cubicBezTo>
                <a:cubicBezTo>
                  <a:pt x="1870504" y="215201"/>
                  <a:pt x="1880614" y="210828"/>
                  <a:pt x="1891145" y="207819"/>
                </a:cubicBezTo>
                <a:cubicBezTo>
                  <a:pt x="1904877" y="203896"/>
                  <a:pt x="1919337" y="202442"/>
                  <a:pt x="1932709" y="197428"/>
                </a:cubicBezTo>
                <a:cubicBezTo>
                  <a:pt x="1969227" y="183734"/>
                  <a:pt x="2005543" y="155799"/>
                  <a:pt x="2036618" y="135082"/>
                </a:cubicBezTo>
                <a:cubicBezTo>
                  <a:pt x="2047009" y="128155"/>
                  <a:pt x="2055943" y="118249"/>
                  <a:pt x="2067791" y="114300"/>
                </a:cubicBezTo>
                <a:cubicBezTo>
                  <a:pt x="2078182" y="110837"/>
                  <a:pt x="2088432" y="106919"/>
                  <a:pt x="2098964" y="103910"/>
                </a:cubicBezTo>
                <a:cubicBezTo>
                  <a:pt x="2112695" y="99987"/>
                  <a:pt x="2126796" y="97442"/>
                  <a:pt x="2140527" y="93519"/>
                </a:cubicBezTo>
                <a:cubicBezTo>
                  <a:pt x="2151059" y="90510"/>
                  <a:pt x="2161133" y="86010"/>
                  <a:pt x="2171700" y="83128"/>
                </a:cubicBezTo>
                <a:cubicBezTo>
                  <a:pt x="2199255" y="75613"/>
                  <a:pt x="2227731" y="71378"/>
                  <a:pt x="2254827" y="62346"/>
                </a:cubicBezTo>
                <a:lnTo>
                  <a:pt x="2317173" y="41564"/>
                </a:lnTo>
                <a:lnTo>
                  <a:pt x="2348345" y="31173"/>
                </a:lnTo>
                <a:lnTo>
                  <a:pt x="2660073" y="41564"/>
                </a:lnTo>
                <a:cubicBezTo>
                  <a:pt x="2687959" y="43032"/>
                  <a:pt x="2715726" y="46960"/>
                  <a:pt x="2743200" y="51955"/>
                </a:cubicBezTo>
                <a:cubicBezTo>
                  <a:pt x="2753976" y="53914"/>
                  <a:pt x="2763747" y="59689"/>
                  <a:pt x="2774373" y="62346"/>
                </a:cubicBezTo>
                <a:cubicBezTo>
                  <a:pt x="2791507" y="66629"/>
                  <a:pt x="2809087" y="68906"/>
                  <a:pt x="2826327" y="72737"/>
                </a:cubicBezTo>
                <a:cubicBezTo>
                  <a:pt x="2840268" y="75835"/>
                  <a:pt x="2853720" y="81357"/>
                  <a:pt x="2867891" y="83128"/>
                </a:cubicBezTo>
                <a:cubicBezTo>
                  <a:pt x="2881638" y="84846"/>
                  <a:pt x="2895600" y="83128"/>
                  <a:pt x="2909454" y="83128"/>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 name="Straight Connector 16">
            <a:extLst>
              <a:ext uri="{FF2B5EF4-FFF2-40B4-BE49-F238E27FC236}">
                <a16:creationId xmlns:a16="http://schemas.microsoft.com/office/drawing/2014/main" id="{79A719C9-55DE-2A42-9D50-A9A0E20E7BF4}"/>
              </a:ext>
            </a:extLst>
          </p:cNvPr>
          <p:cNvCxnSpPr>
            <a:cxnSpLocks/>
          </p:cNvCxnSpPr>
          <p:nvPr/>
        </p:nvCxnSpPr>
        <p:spPr>
          <a:xfrm>
            <a:off x="3141393" y="6209705"/>
            <a:ext cx="0" cy="371474"/>
          </a:xfrm>
          <a:prstGeom prst="line">
            <a:avLst/>
          </a:prstGeom>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B250D8EB-7FB3-8747-BA23-EEF75CCD4547}"/>
              </a:ext>
            </a:extLst>
          </p:cNvPr>
          <p:cNvCxnSpPr>
            <a:cxnSpLocks/>
          </p:cNvCxnSpPr>
          <p:nvPr/>
        </p:nvCxnSpPr>
        <p:spPr>
          <a:xfrm flipV="1">
            <a:off x="3049022" y="6527067"/>
            <a:ext cx="135082" cy="200025"/>
          </a:xfrm>
          <a:prstGeom prst="line">
            <a:avLst/>
          </a:prstGeom>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34652749-7684-8B44-8274-EC96FB986DF4}"/>
              </a:ext>
            </a:extLst>
          </p:cNvPr>
          <p:cNvSpPr txBox="1"/>
          <p:nvPr/>
        </p:nvSpPr>
        <p:spPr>
          <a:xfrm>
            <a:off x="1824837" y="4479002"/>
            <a:ext cx="1194955" cy="369332"/>
          </a:xfrm>
          <a:prstGeom prst="rect">
            <a:avLst/>
          </a:prstGeom>
          <a:noFill/>
        </p:spPr>
        <p:txBody>
          <a:bodyPr wrap="square" rtlCol="0">
            <a:spAutoFit/>
          </a:bodyPr>
          <a:lstStyle/>
          <a:p>
            <a:pPr algn="ctr"/>
            <a:r>
              <a:rPr lang="en-US" dirty="0"/>
              <a:t>JMRI</a:t>
            </a:r>
          </a:p>
        </p:txBody>
      </p:sp>
      <p:sp>
        <p:nvSpPr>
          <p:cNvPr id="25" name="TextBox 24">
            <a:extLst>
              <a:ext uri="{FF2B5EF4-FFF2-40B4-BE49-F238E27FC236}">
                <a16:creationId xmlns:a16="http://schemas.microsoft.com/office/drawing/2014/main" id="{E5CF9405-3C91-3448-B50A-DE650768BD6F}"/>
              </a:ext>
            </a:extLst>
          </p:cNvPr>
          <p:cNvSpPr txBox="1"/>
          <p:nvPr/>
        </p:nvSpPr>
        <p:spPr>
          <a:xfrm>
            <a:off x="361084" y="4423248"/>
            <a:ext cx="919596" cy="369332"/>
          </a:xfrm>
          <a:prstGeom prst="rect">
            <a:avLst/>
          </a:prstGeom>
          <a:noFill/>
        </p:spPr>
        <p:txBody>
          <a:bodyPr wrap="square" rtlCol="0">
            <a:spAutoFit/>
          </a:bodyPr>
          <a:lstStyle/>
          <a:p>
            <a:pPr algn="ctr"/>
            <a:r>
              <a:rPr lang="en-US" dirty="0"/>
              <a:t>CPU</a:t>
            </a:r>
          </a:p>
        </p:txBody>
      </p:sp>
      <p:sp>
        <p:nvSpPr>
          <p:cNvPr id="26" name="TextBox 25">
            <a:extLst>
              <a:ext uri="{FF2B5EF4-FFF2-40B4-BE49-F238E27FC236}">
                <a16:creationId xmlns:a16="http://schemas.microsoft.com/office/drawing/2014/main" id="{BF8A5A25-7A65-3A46-9D10-B9997319A7E4}"/>
              </a:ext>
            </a:extLst>
          </p:cNvPr>
          <p:cNvSpPr txBox="1"/>
          <p:nvPr/>
        </p:nvSpPr>
        <p:spPr>
          <a:xfrm>
            <a:off x="1317045" y="6470401"/>
            <a:ext cx="1236519" cy="369332"/>
          </a:xfrm>
          <a:prstGeom prst="rect">
            <a:avLst/>
          </a:prstGeom>
          <a:noFill/>
        </p:spPr>
        <p:txBody>
          <a:bodyPr wrap="square" rtlCol="0">
            <a:spAutoFit/>
          </a:bodyPr>
          <a:lstStyle/>
          <a:p>
            <a:pPr algn="ctr"/>
            <a:r>
              <a:rPr lang="en-US" dirty="0"/>
              <a:t>KEYBOARD</a:t>
            </a:r>
          </a:p>
        </p:txBody>
      </p:sp>
      <p:sp>
        <p:nvSpPr>
          <p:cNvPr id="2" name="TextBox 1">
            <a:extLst>
              <a:ext uri="{FF2B5EF4-FFF2-40B4-BE49-F238E27FC236}">
                <a16:creationId xmlns:a16="http://schemas.microsoft.com/office/drawing/2014/main" id="{BC43FB3F-E881-894B-884E-2A07E7BDAC9A}"/>
              </a:ext>
            </a:extLst>
          </p:cNvPr>
          <p:cNvSpPr txBox="1"/>
          <p:nvPr/>
        </p:nvSpPr>
        <p:spPr>
          <a:xfrm>
            <a:off x="4141582" y="2089197"/>
            <a:ext cx="3940576" cy="2031325"/>
          </a:xfrm>
          <a:prstGeom prst="rect">
            <a:avLst/>
          </a:prstGeom>
          <a:solidFill>
            <a:schemeClr val="bg1"/>
          </a:solidFill>
          <a:ln w="28575">
            <a:solidFill>
              <a:schemeClr val="tx1"/>
            </a:solidFill>
          </a:ln>
        </p:spPr>
        <p:txBody>
          <a:bodyPr wrap="square" rtlCol="0">
            <a:spAutoFit/>
          </a:bodyPr>
          <a:lstStyle/>
          <a:p>
            <a:pPr algn="ctr"/>
            <a:r>
              <a:rPr lang="en-US" dirty="0"/>
              <a:t>NODE #1. CHUBB  I / O MOTHERBOARD</a:t>
            </a:r>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p:txBody>
      </p:sp>
      <p:sp>
        <p:nvSpPr>
          <p:cNvPr id="3" name="Rectangle 2">
            <a:extLst>
              <a:ext uri="{FF2B5EF4-FFF2-40B4-BE49-F238E27FC236}">
                <a16:creationId xmlns:a16="http://schemas.microsoft.com/office/drawing/2014/main" id="{C9A97379-C28D-2648-A0DD-0755A339C5D9}"/>
              </a:ext>
            </a:extLst>
          </p:cNvPr>
          <p:cNvSpPr/>
          <p:nvPr/>
        </p:nvSpPr>
        <p:spPr>
          <a:xfrm>
            <a:off x="7669127" y="2556055"/>
            <a:ext cx="45719" cy="1324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D9F2F974-14C1-6044-88D0-3FB12B2145E0}"/>
              </a:ext>
            </a:extLst>
          </p:cNvPr>
          <p:cNvSpPr/>
          <p:nvPr/>
        </p:nvSpPr>
        <p:spPr>
          <a:xfrm>
            <a:off x="5207333" y="2556055"/>
            <a:ext cx="45719" cy="1324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577950C5-4D98-564C-A18B-4759D98A9704}"/>
              </a:ext>
            </a:extLst>
          </p:cNvPr>
          <p:cNvSpPr/>
          <p:nvPr/>
        </p:nvSpPr>
        <p:spPr>
          <a:xfrm>
            <a:off x="5875375" y="2558654"/>
            <a:ext cx="45719" cy="1324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E9D46EAF-B2B2-EA4C-8459-B261A59B01F5}"/>
              </a:ext>
            </a:extLst>
          </p:cNvPr>
          <p:cNvSpPr/>
          <p:nvPr/>
        </p:nvSpPr>
        <p:spPr>
          <a:xfrm>
            <a:off x="6049894" y="2532784"/>
            <a:ext cx="45719" cy="1324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5A8286FE-8272-6045-B8B6-433A03E62F81}"/>
              </a:ext>
            </a:extLst>
          </p:cNvPr>
          <p:cNvSpPr/>
          <p:nvPr/>
        </p:nvSpPr>
        <p:spPr>
          <a:xfrm>
            <a:off x="6497026" y="2556055"/>
            <a:ext cx="45719" cy="1324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79E5B07B-2DC1-F54E-B4E9-36EB3ED2F907}"/>
              </a:ext>
            </a:extLst>
          </p:cNvPr>
          <p:cNvSpPr/>
          <p:nvPr/>
        </p:nvSpPr>
        <p:spPr>
          <a:xfrm>
            <a:off x="6759158" y="2556055"/>
            <a:ext cx="45719" cy="1324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B606CD49-9EC8-CC44-8A02-F8C186557E91}"/>
              </a:ext>
            </a:extLst>
          </p:cNvPr>
          <p:cNvSpPr/>
          <p:nvPr/>
        </p:nvSpPr>
        <p:spPr>
          <a:xfrm>
            <a:off x="6999636" y="2540579"/>
            <a:ext cx="45719" cy="1324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FB9AA214-7A74-2E40-808A-A861D781C9B2}"/>
              </a:ext>
            </a:extLst>
          </p:cNvPr>
          <p:cNvSpPr/>
          <p:nvPr/>
        </p:nvSpPr>
        <p:spPr>
          <a:xfrm>
            <a:off x="7244776" y="2540579"/>
            <a:ext cx="45719" cy="1324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03D80B8E-1CC5-7A44-9E39-496848D45F68}"/>
              </a:ext>
            </a:extLst>
          </p:cNvPr>
          <p:cNvSpPr/>
          <p:nvPr/>
        </p:nvSpPr>
        <p:spPr>
          <a:xfrm>
            <a:off x="7448654" y="2540579"/>
            <a:ext cx="45719" cy="1324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CC9250CF-AD29-B841-A423-1B1C0F2045E0}"/>
              </a:ext>
            </a:extLst>
          </p:cNvPr>
          <p:cNvSpPr/>
          <p:nvPr/>
        </p:nvSpPr>
        <p:spPr>
          <a:xfrm>
            <a:off x="6279513" y="2540579"/>
            <a:ext cx="45719" cy="1324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2A0DCCE6-7A04-9247-A3F2-E48A392F0749}"/>
              </a:ext>
            </a:extLst>
          </p:cNvPr>
          <p:cNvSpPr/>
          <p:nvPr/>
        </p:nvSpPr>
        <p:spPr>
          <a:xfrm>
            <a:off x="5632776" y="2540579"/>
            <a:ext cx="45719" cy="1324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1C9C3EF9-806E-BE44-B790-01704DC273D3}"/>
              </a:ext>
            </a:extLst>
          </p:cNvPr>
          <p:cNvSpPr/>
          <p:nvPr/>
        </p:nvSpPr>
        <p:spPr>
          <a:xfrm>
            <a:off x="5404947" y="2556055"/>
            <a:ext cx="45719" cy="1324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6C779405-55C6-1941-A05A-5A532E8855D7}"/>
              </a:ext>
            </a:extLst>
          </p:cNvPr>
          <p:cNvSpPr/>
          <p:nvPr/>
        </p:nvSpPr>
        <p:spPr>
          <a:xfrm>
            <a:off x="5005264" y="2566556"/>
            <a:ext cx="45719" cy="1324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8728247F-4774-A24C-8137-ED602E554291}"/>
              </a:ext>
            </a:extLst>
          </p:cNvPr>
          <p:cNvSpPr/>
          <p:nvPr/>
        </p:nvSpPr>
        <p:spPr>
          <a:xfrm>
            <a:off x="4773093" y="2566556"/>
            <a:ext cx="45719" cy="1324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034133BB-D2E6-FF4A-8F88-F2D922FABE62}"/>
              </a:ext>
            </a:extLst>
          </p:cNvPr>
          <p:cNvSpPr/>
          <p:nvPr/>
        </p:nvSpPr>
        <p:spPr>
          <a:xfrm>
            <a:off x="4559048" y="2566556"/>
            <a:ext cx="45719" cy="13248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8">
            <a:extLst>
              <a:ext uri="{FF2B5EF4-FFF2-40B4-BE49-F238E27FC236}">
                <a16:creationId xmlns:a16="http://schemas.microsoft.com/office/drawing/2014/main" id="{6213DDA5-870F-6A4B-956A-5E8B71D76F49}"/>
              </a:ext>
            </a:extLst>
          </p:cNvPr>
          <p:cNvSpPr/>
          <p:nvPr/>
        </p:nvSpPr>
        <p:spPr>
          <a:xfrm>
            <a:off x="3313011" y="3339651"/>
            <a:ext cx="1727573" cy="2576945"/>
          </a:xfrm>
          <a:custGeom>
            <a:avLst/>
            <a:gdLst>
              <a:gd name="connsiteX0" fmla="*/ 1704292 w 2036801"/>
              <a:gd name="connsiteY0" fmla="*/ 2576945 h 2576945"/>
              <a:gd name="connsiteX1" fmla="*/ 1777028 w 2036801"/>
              <a:gd name="connsiteY1" fmla="*/ 2524991 h 2576945"/>
              <a:gd name="connsiteX2" fmla="*/ 1808201 w 2036801"/>
              <a:gd name="connsiteY2" fmla="*/ 2493818 h 2576945"/>
              <a:gd name="connsiteX3" fmla="*/ 1901719 w 2036801"/>
              <a:gd name="connsiteY3" fmla="*/ 2421082 h 2576945"/>
              <a:gd name="connsiteX4" fmla="*/ 1943283 w 2036801"/>
              <a:gd name="connsiteY4" fmla="*/ 2358736 h 2576945"/>
              <a:gd name="connsiteX5" fmla="*/ 1964065 w 2036801"/>
              <a:gd name="connsiteY5" fmla="*/ 2327564 h 2576945"/>
              <a:gd name="connsiteX6" fmla="*/ 1984847 w 2036801"/>
              <a:gd name="connsiteY6" fmla="*/ 2296391 h 2576945"/>
              <a:gd name="connsiteX7" fmla="*/ 2005628 w 2036801"/>
              <a:gd name="connsiteY7" fmla="*/ 2213264 h 2576945"/>
              <a:gd name="connsiteX8" fmla="*/ 2026410 w 2036801"/>
              <a:gd name="connsiteY8" fmla="*/ 2140527 h 2576945"/>
              <a:gd name="connsiteX9" fmla="*/ 2036801 w 2036801"/>
              <a:gd name="connsiteY9" fmla="*/ 2098964 h 2576945"/>
              <a:gd name="connsiteX10" fmla="*/ 2016019 w 2036801"/>
              <a:gd name="connsiteY10" fmla="*/ 1870364 h 2576945"/>
              <a:gd name="connsiteX11" fmla="*/ 2005628 w 2036801"/>
              <a:gd name="connsiteY11" fmla="*/ 1839191 h 2576945"/>
              <a:gd name="connsiteX12" fmla="*/ 1974456 w 2036801"/>
              <a:gd name="connsiteY12" fmla="*/ 1797627 h 2576945"/>
              <a:gd name="connsiteX13" fmla="*/ 1964065 w 2036801"/>
              <a:gd name="connsiteY13" fmla="*/ 1766454 h 2576945"/>
              <a:gd name="connsiteX14" fmla="*/ 1860156 w 2036801"/>
              <a:gd name="connsiteY14" fmla="*/ 1672936 h 2576945"/>
              <a:gd name="connsiteX15" fmla="*/ 1797810 w 2036801"/>
              <a:gd name="connsiteY15" fmla="*/ 1631373 h 2576945"/>
              <a:gd name="connsiteX16" fmla="*/ 1683510 w 2036801"/>
              <a:gd name="connsiteY16" fmla="*/ 1589809 h 2576945"/>
              <a:gd name="connsiteX17" fmla="*/ 1621165 w 2036801"/>
              <a:gd name="connsiteY17" fmla="*/ 1558636 h 2576945"/>
              <a:gd name="connsiteX18" fmla="*/ 1548428 w 2036801"/>
              <a:gd name="connsiteY18" fmla="*/ 1517073 h 2576945"/>
              <a:gd name="connsiteX19" fmla="*/ 1517256 w 2036801"/>
              <a:gd name="connsiteY19" fmla="*/ 1496291 h 2576945"/>
              <a:gd name="connsiteX20" fmla="*/ 1465301 w 2036801"/>
              <a:gd name="connsiteY20" fmla="*/ 1485900 h 2576945"/>
              <a:gd name="connsiteX21" fmla="*/ 1423737 w 2036801"/>
              <a:gd name="connsiteY21" fmla="*/ 1475509 h 2576945"/>
              <a:gd name="connsiteX22" fmla="*/ 1361392 w 2036801"/>
              <a:gd name="connsiteY22" fmla="*/ 1454727 h 2576945"/>
              <a:gd name="connsiteX23" fmla="*/ 1299047 w 2036801"/>
              <a:gd name="connsiteY23" fmla="*/ 1423554 h 2576945"/>
              <a:gd name="connsiteX24" fmla="*/ 1267874 w 2036801"/>
              <a:gd name="connsiteY24" fmla="*/ 1402773 h 2576945"/>
              <a:gd name="connsiteX25" fmla="*/ 1215919 w 2036801"/>
              <a:gd name="connsiteY25" fmla="*/ 1392382 h 2576945"/>
              <a:gd name="connsiteX26" fmla="*/ 1174356 w 2036801"/>
              <a:gd name="connsiteY26" fmla="*/ 1371600 h 2576945"/>
              <a:gd name="connsiteX27" fmla="*/ 1112010 w 2036801"/>
              <a:gd name="connsiteY27" fmla="*/ 1330036 h 2576945"/>
              <a:gd name="connsiteX28" fmla="*/ 1039274 w 2036801"/>
              <a:gd name="connsiteY28" fmla="*/ 1309254 h 2576945"/>
              <a:gd name="connsiteX29" fmla="*/ 945756 w 2036801"/>
              <a:gd name="connsiteY29" fmla="*/ 1257300 h 2576945"/>
              <a:gd name="connsiteX30" fmla="*/ 841847 w 2036801"/>
              <a:gd name="connsiteY30" fmla="*/ 1184564 h 2576945"/>
              <a:gd name="connsiteX31" fmla="*/ 800283 w 2036801"/>
              <a:gd name="connsiteY31" fmla="*/ 1163782 h 2576945"/>
              <a:gd name="connsiteX32" fmla="*/ 758719 w 2036801"/>
              <a:gd name="connsiteY32" fmla="*/ 1132609 h 2576945"/>
              <a:gd name="connsiteX33" fmla="*/ 696374 w 2036801"/>
              <a:gd name="connsiteY33" fmla="*/ 1091045 h 2576945"/>
              <a:gd name="connsiteX34" fmla="*/ 665201 w 2036801"/>
              <a:gd name="connsiteY34" fmla="*/ 1070264 h 2576945"/>
              <a:gd name="connsiteX35" fmla="*/ 602856 w 2036801"/>
              <a:gd name="connsiteY35" fmla="*/ 1049482 h 2576945"/>
              <a:gd name="connsiteX36" fmla="*/ 561292 w 2036801"/>
              <a:gd name="connsiteY36" fmla="*/ 1018309 h 2576945"/>
              <a:gd name="connsiteX37" fmla="*/ 519728 w 2036801"/>
              <a:gd name="connsiteY37" fmla="*/ 997527 h 2576945"/>
              <a:gd name="connsiteX38" fmla="*/ 436601 w 2036801"/>
              <a:gd name="connsiteY38" fmla="*/ 935182 h 2576945"/>
              <a:gd name="connsiteX39" fmla="*/ 395037 w 2036801"/>
              <a:gd name="connsiteY39" fmla="*/ 904009 h 2576945"/>
              <a:gd name="connsiteX40" fmla="*/ 353474 w 2036801"/>
              <a:gd name="connsiteY40" fmla="*/ 872836 h 2576945"/>
              <a:gd name="connsiteX41" fmla="*/ 322301 w 2036801"/>
              <a:gd name="connsiteY41" fmla="*/ 852054 h 2576945"/>
              <a:gd name="connsiteX42" fmla="*/ 291128 w 2036801"/>
              <a:gd name="connsiteY42" fmla="*/ 841664 h 2576945"/>
              <a:gd name="connsiteX43" fmla="*/ 259956 w 2036801"/>
              <a:gd name="connsiteY43" fmla="*/ 810491 h 2576945"/>
              <a:gd name="connsiteX44" fmla="*/ 228783 w 2036801"/>
              <a:gd name="connsiteY44" fmla="*/ 789709 h 2576945"/>
              <a:gd name="connsiteX45" fmla="*/ 124874 w 2036801"/>
              <a:gd name="connsiteY45" fmla="*/ 696191 h 2576945"/>
              <a:gd name="connsiteX46" fmla="*/ 83310 w 2036801"/>
              <a:gd name="connsiteY46" fmla="*/ 633845 h 2576945"/>
              <a:gd name="connsiteX47" fmla="*/ 62528 w 2036801"/>
              <a:gd name="connsiteY47" fmla="*/ 571500 h 2576945"/>
              <a:gd name="connsiteX48" fmla="*/ 52137 w 2036801"/>
              <a:gd name="connsiteY48" fmla="*/ 529936 h 2576945"/>
              <a:gd name="connsiteX49" fmla="*/ 31356 w 2036801"/>
              <a:gd name="connsiteY49" fmla="*/ 488373 h 2576945"/>
              <a:gd name="connsiteX50" fmla="*/ 20965 w 2036801"/>
              <a:gd name="connsiteY50" fmla="*/ 446809 h 2576945"/>
              <a:gd name="connsiteX51" fmla="*/ 10574 w 2036801"/>
              <a:gd name="connsiteY51" fmla="*/ 415636 h 2576945"/>
              <a:gd name="connsiteX52" fmla="*/ 10574 w 2036801"/>
              <a:gd name="connsiteY52" fmla="*/ 155864 h 2576945"/>
              <a:gd name="connsiteX53" fmla="*/ 31356 w 2036801"/>
              <a:gd name="connsiteY53" fmla="*/ 93518 h 2576945"/>
              <a:gd name="connsiteX54" fmla="*/ 114483 w 2036801"/>
              <a:gd name="connsiteY54" fmla="*/ 20782 h 2576945"/>
              <a:gd name="connsiteX55" fmla="*/ 176828 w 2036801"/>
              <a:gd name="connsiteY55" fmla="*/ 0 h 2576945"/>
              <a:gd name="connsiteX56" fmla="*/ 457383 w 2036801"/>
              <a:gd name="connsiteY56" fmla="*/ 10391 h 2576945"/>
              <a:gd name="connsiteX57" fmla="*/ 561292 w 2036801"/>
              <a:gd name="connsiteY57" fmla="*/ 20782 h 2576945"/>
              <a:gd name="connsiteX58" fmla="*/ 831456 w 2036801"/>
              <a:gd name="connsiteY58" fmla="*/ 10391 h 2576945"/>
              <a:gd name="connsiteX59" fmla="*/ 914583 w 2036801"/>
              <a:gd name="connsiteY59" fmla="*/ 31173 h 25769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2036801" h="2576945">
                <a:moveTo>
                  <a:pt x="1704292" y="2576945"/>
                </a:moveTo>
                <a:cubicBezTo>
                  <a:pt x="1728537" y="2559627"/>
                  <a:pt x="1753762" y="2543604"/>
                  <a:pt x="1777028" y="2524991"/>
                </a:cubicBezTo>
                <a:cubicBezTo>
                  <a:pt x="1788503" y="2515811"/>
                  <a:pt x="1796601" y="2502840"/>
                  <a:pt x="1808201" y="2493818"/>
                </a:cubicBezTo>
                <a:cubicBezTo>
                  <a:pt x="1852397" y="2459444"/>
                  <a:pt x="1870757" y="2460890"/>
                  <a:pt x="1901719" y="2421082"/>
                </a:cubicBezTo>
                <a:cubicBezTo>
                  <a:pt x="1917053" y="2401366"/>
                  <a:pt x="1929428" y="2379518"/>
                  <a:pt x="1943283" y="2358736"/>
                </a:cubicBezTo>
                <a:lnTo>
                  <a:pt x="1964065" y="2327564"/>
                </a:lnTo>
                <a:lnTo>
                  <a:pt x="1984847" y="2296391"/>
                </a:lnTo>
                <a:cubicBezTo>
                  <a:pt x="2003414" y="2240685"/>
                  <a:pt x="1988909" y="2288500"/>
                  <a:pt x="2005628" y="2213264"/>
                </a:cubicBezTo>
                <a:cubicBezTo>
                  <a:pt x="2021870" y="2140177"/>
                  <a:pt x="2009053" y="2201275"/>
                  <a:pt x="2026410" y="2140527"/>
                </a:cubicBezTo>
                <a:cubicBezTo>
                  <a:pt x="2030333" y="2126796"/>
                  <a:pt x="2033337" y="2112818"/>
                  <a:pt x="2036801" y="2098964"/>
                </a:cubicBezTo>
                <a:cubicBezTo>
                  <a:pt x="2032330" y="2031903"/>
                  <a:pt x="2030223" y="1941383"/>
                  <a:pt x="2016019" y="1870364"/>
                </a:cubicBezTo>
                <a:cubicBezTo>
                  <a:pt x="2013871" y="1859624"/>
                  <a:pt x="2011062" y="1848701"/>
                  <a:pt x="2005628" y="1839191"/>
                </a:cubicBezTo>
                <a:cubicBezTo>
                  <a:pt x="1997036" y="1824155"/>
                  <a:pt x="1984847" y="1811482"/>
                  <a:pt x="1974456" y="1797627"/>
                </a:cubicBezTo>
                <a:cubicBezTo>
                  <a:pt x="1970992" y="1787236"/>
                  <a:pt x="1970790" y="1775100"/>
                  <a:pt x="1964065" y="1766454"/>
                </a:cubicBezTo>
                <a:cubicBezTo>
                  <a:pt x="1935292" y="1729461"/>
                  <a:pt x="1898232" y="1699589"/>
                  <a:pt x="1860156" y="1672936"/>
                </a:cubicBezTo>
                <a:cubicBezTo>
                  <a:pt x="1839694" y="1658613"/>
                  <a:pt x="1821505" y="1639271"/>
                  <a:pt x="1797810" y="1631373"/>
                </a:cubicBezTo>
                <a:cubicBezTo>
                  <a:pt x="1768714" y="1621674"/>
                  <a:pt x="1712426" y="1604267"/>
                  <a:pt x="1683510" y="1589809"/>
                </a:cubicBezTo>
                <a:cubicBezTo>
                  <a:pt x="1602935" y="1549521"/>
                  <a:pt x="1699519" y="1584755"/>
                  <a:pt x="1621165" y="1558636"/>
                </a:cubicBezTo>
                <a:cubicBezTo>
                  <a:pt x="1561943" y="1499415"/>
                  <a:pt x="1621694" y="1548473"/>
                  <a:pt x="1548428" y="1517073"/>
                </a:cubicBezTo>
                <a:cubicBezTo>
                  <a:pt x="1536950" y="1512154"/>
                  <a:pt x="1528949" y="1500676"/>
                  <a:pt x="1517256" y="1496291"/>
                </a:cubicBezTo>
                <a:cubicBezTo>
                  <a:pt x="1500719" y="1490090"/>
                  <a:pt x="1482542" y="1489731"/>
                  <a:pt x="1465301" y="1485900"/>
                </a:cubicBezTo>
                <a:cubicBezTo>
                  <a:pt x="1451360" y="1482802"/>
                  <a:pt x="1437416" y="1479613"/>
                  <a:pt x="1423737" y="1475509"/>
                </a:cubicBezTo>
                <a:cubicBezTo>
                  <a:pt x="1402755" y="1469214"/>
                  <a:pt x="1379619" y="1466878"/>
                  <a:pt x="1361392" y="1454727"/>
                </a:cubicBezTo>
                <a:cubicBezTo>
                  <a:pt x="1272062" y="1395174"/>
                  <a:pt x="1385079" y="1466569"/>
                  <a:pt x="1299047" y="1423554"/>
                </a:cubicBezTo>
                <a:cubicBezTo>
                  <a:pt x="1287877" y="1417969"/>
                  <a:pt x="1279567" y="1407158"/>
                  <a:pt x="1267874" y="1402773"/>
                </a:cubicBezTo>
                <a:cubicBezTo>
                  <a:pt x="1251337" y="1396572"/>
                  <a:pt x="1233237" y="1395846"/>
                  <a:pt x="1215919" y="1392382"/>
                </a:cubicBezTo>
                <a:cubicBezTo>
                  <a:pt x="1202065" y="1385455"/>
                  <a:pt x="1187638" y="1379569"/>
                  <a:pt x="1174356" y="1371600"/>
                </a:cubicBezTo>
                <a:cubicBezTo>
                  <a:pt x="1152939" y="1358749"/>
                  <a:pt x="1136241" y="1336094"/>
                  <a:pt x="1112010" y="1330036"/>
                </a:cubicBezTo>
                <a:cubicBezTo>
                  <a:pt x="1090917" y="1324763"/>
                  <a:pt x="1060145" y="1318198"/>
                  <a:pt x="1039274" y="1309254"/>
                </a:cubicBezTo>
                <a:cubicBezTo>
                  <a:pt x="1011538" y="1297367"/>
                  <a:pt x="969411" y="1273070"/>
                  <a:pt x="945756" y="1257300"/>
                </a:cubicBezTo>
                <a:cubicBezTo>
                  <a:pt x="906659" y="1231235"/>
                  <a:pt x="886227" y="1206754"/>
                  <a:pt x="841847" y="1184564"/>
                </a:cubicBezTo>
                <a:cubicBezTo>
                  <a:pt x="827992" y="1177637"/>
                  <a:pt x="813418" y="1171992"/>
                  <a:pt x="800283" y="1163782"/>
                </a:cubicBezTo>
                <a:cubicBezTo>
                  <a:pt x="785597" y="1154603"/>
                  <a:pt x="772907" y="1142540"/>
                  <a:pt x="758719" y="1132609"/>
                </a:cubicBezTo>
                <a:cubicBezTo>
                  <a:pt x="738257" y="1118286"/>
                  <a:pt x="717156" y="1104899"/>
                  <a:pt x="696374" y="1091045"/>
                </a:cubicBezTo>
                <a:cubicBezTo>
                  <a:pt x="685983" y="1084118"/>
                  <a:pt x="677048" y="1074213"/>
                  <a:pt x="665201" y="1070264"/>
                </a:cubicBezTo>
                <a:lnTo>
                  <a:pt x="602856" y="1049482"/>
                </a:lnTo>
                <a:cubicBezTo>
                  <a:pt x="589001" y="1039091"/>
                  <a:pt x="575978" y="1027488"/>
                  <a:pt x="561292" y="1018309"/>
                </a:cubicBezTo>
                <a:cubicBezTo>
                  <a:pt x="548157" y="1010099"/>
                  <a:pt x="532616" y="1006119"/>
                  <a:pt x="519728" y="997527"/>
                </a:cubicBezTo>
                <a:cubicBezTo>
                  <a:pt x="490909" y="978314"/>
                  <a:pt x="464310" y="955964"/>
                  <a:pt x="436601" y="935182"/>
                </a:cubicBezTo>
                <a:lnTo>
                  <a:pt x="395037" y="904009"/>
                </a:lnTo>
                <a:cubicBezTo>
                  <a:pt x="381183" y="893618"/>
                  <a:pt x="367884" y="882442"/>
                  <a:pt x="353474" y="872836"/>
                </a:cubicBezTo>
                <a:cubicBezTo>
                  <a:pt x="343083" y="865909"/>
                  <a:pt x="333471" y="857639"/>
                  <a:pt x="322301" y="852054"/>
                </a:cubicBezTo>
                <a:cubicBezTo>
                  <a:pt x="312504" y="847156"/>
                  <a:pt x="301519" y="845127"/>
                  <a:pt x="291128" y="841664"/>
                </a:cubicBezTo>
                <a:cubicBezTo>
                  <a:pt x="280737" y="831273"/>
                  <a:pt x="271245" y="819899"/>
                  <a:pt x="259956" y="810491"/>
                </a:cubicBezTo>
                <a:cubicBezTo>
                  <a:pt x="250362" y="802496"/>
                  <a:pt x="238945" y="796968"/>
                  <a:pt x="228783" y="789709"/>
                </a:cubicBezTo>
                <a:cubicBezTo>
                  <a:pt x="194636" y="765318"/>
                  <a:pt x="146978" y="729347"/>
                  <a:pt x="124874" y="696191"/>
                </a:cubicBezTo>
                <a:cubicBezTo>
                  <a:pt x="111019" y="675409"/>
                  <a:pt x="91208" y="657540"/>
                  <a:pt x="83310" y="633845"/>
                </a:cubicBezTo>
                <a:cubicBezTo>
                  <a:pt x="76383" y="613063"/>
                  <a:pt x="67841" y="592752"/>
                  <a:pt x="62528" y="571500"/>
                </a:cubicBezTo>
                <a:cubicBezTo>
                  <a:pt x="59064" y="557645"/>
                  <a:pt x="57151" y="543308"/>
                  <a:pt x="52137" y="529936"/>
                </a:cubicBezTo>
                <a:cubicBezTo>
                  <a:pt x="46698" y="515433"/>
                  <a:pt x="36795" y="502876"/>
                  <a:pt x="31356" y="488373"/>
                </a:cubicBezTo>
                <a:cubicBezTo>
                  <a:pt x="26342" y="475001"/>
                  <a:pt x="24888" y="460541"/>
                  <a:pt x="20965" y="446809"/>
                </a:cubicBezTo>
                <a:cubicBezTo>
                  <a:pt x="17956" y="436277"/>
                  <a:pt x="14038" y="426027"/>
                  <a:pt x="10574" y="415636"/>
                </a:cubicBezTo>
                <a:cubicBezTo>
                  <a:pt x="1820" y="301829"/>
                  <a:pt x="-8033" y="267505"/>
                  <a:pt x="10574" y="155864"/>
                </a:cubicBezTo>
                <a:cubicBezTo>
                  <a:pt x="14175" y="134256"/>
                  <a:pt x="19205" y="111745"/>
                  <a:pt x="31356" y="93518"/>
                </a:cubicBezTo>
                <a:cubicBezTo>
                  <a:pt x="55601" y="57148"/>
                  <a:pt x="62526" y="38101"/>
                  <a:pt x="114483" y="20782"/>
                </a:cubicBezTo>
                <a:lnTo>
                  <a:pt x="176828" y="0"/>
                </a:lnTo>
                <a:lnTo>
                  <a:pt x="457383" y="10391"/>
                </a:lnTo>
                <a:cubicBezTo>
                  <a:pt x="492141" y="12270"/>
                  <a:pt x="526483" y="20782"/>
                  <a:pt x="561292" y="20782"/>
                </a:cubicBezTo>
                <a:cubicBezTo>
                  <a:pt x="651413" y="20782"/>
                  <a:pt x="741401" y="13855"/>
                  <a:pt x="831456" y="10391"/>
                </a:cubicBezTo>
                <a:cubicBezTo>
                  <a:pt x="918020" y="21212"/>
                  <a:pt x="914583" y="-7143"/>
                  <a:pt x="914583" y="31173"/>
                </a:cubicBezTo>
              </a:path>
            </a:pathLst>
          </a:cu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Parallelogram 49">
            <a:extLst>
              <a:ext uri="{FF2B5EF4-FFF2-40B4-BE49-F238E27FC236}">
                <a16:creationId xmlns:a16="http://schemas.microsoft.com/office/drawing/2014/main" id="{2157015A-8EE3-C645-B577-FFF1364CDDD1}"/>
              </a:ext>
            </a:extLst>
          </p:cNvPr>
          <p:cNvSpPr/>
          <p:nvPr/>
        </p:nvSpPr>
        <p:spPr>
          <a:xfrm rot="11456215" flipH="1">
            <a:off x="9158479" y="3369531"/>
            <a:ext cx="2618509" cy="1227213"/>
          </a:xfrm>
          <a:prstGeom prst="parallelogram">
            <a:avLst/>
          </a:prstGeom>
          <a:solidFill>
            <a:schemeClr val="accent4">
              <a:lumMod val="60000"/>
              <a:lumOff val="4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Parallelogram 50">
            <a:extLst>
              <a:ext uri="{FF2B5EF4-FFF2-40B4-BE49-F238E27FC236}">
                <a16:creationId xmlns:a16="http://schemas.microsoft.com/office/drawing/2014/main" id="{01F7E7A4-2D4B-0749-BF51-5CB735950DD6}"/>
              </a:ext>
            </a:extLst>
          </p:cNvPr>
          <p:cNvSpPr/>
          <p:nvPr/>
        </p:nvSpPr>
        <p:spPr>
          <a:xfrm rot="11456215" flipH="1">
            <a:off x="5412299" y="5404301"/>
            <a:ext cx="2618509" cy="1057816"/>
          </a:xfrm>
          <a:prstGeom prst="parallelogram">
            <a:avLst/>
          </a:prstGeom>
          <a:solidFill>
            <a:schemeClr val="accent4">
              <a:lumMod val="60000"/>
              <a:lumOff val="4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Parallelogram 54">
            <a:extLst>
              <a:ext uri="{FF2B5EF4-FFF2-40B4-BE49-F238E27FC236}">
                <a16:creationId xmlns:a16="http://schemas.microsoft.com/office/drawing/2014/main" id="{BDDC2210-1794-2D42-9370-3DBB6F746632}"/>
              </a:ext>
            </a:extLst>
          </p:cNvPr>
          <p:cNvSpPr/>
          <p:nvPr/>
        </p:nvSpPr>
        <p:spPr>
          <a:xfrm rot="11456215" flipH="1">
            <a:off x="7280227" y="4487491"/>
            <a:ext cx="2618509" cy="1057816"/>
          </a:xfrm>
          <a:prstGeom prst="parallelogram">
            <a:avLst/>
          </a:prstGeom>
          <a:solidFill>
            <a:schemeClr val="accent4">
              <a:lumMod val="60000"/>
              <a:lumOff val="40000"/>
            </a:schemeClr>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extBox 59">
            <a:extLst>
              <a:ext uri="{FF2B5EF4-FFF2-40B4-BE49-F238E27FC236}">
                <a16:creationId xmlns:a16="http://schemas.microsoft.com/office/drawing/2014/main" id="{8A6ACBBA-7EB7-3346-BA8D-F10ED3853FDF}"/>
              </a:ext>
            </a:extLst>
          </p:cNvPr>
          <p:cNvSpPr txBox="1"/>
          <p:nvPr/>
        </p:nvSpPr>
        <p:spPr>
          <a:xfrm rot="581854">
            <a:off x="9428609" y="3403726"/>
            <a:ext cx="1898073" cy="1107996"/>
          </a:xfrm>
          <a:prstGeom prst="rect">
            <a:avLst/>
          </a:prstGeom>
          <a:noFill/>
        </p:spPr>
        <p:txBody>
          <a:bodyPr wrap="square" rtlCol="0">
            <a:spAutoFit/>
          </a:bodyPr>
          <a:lstStyle/>
          <a:p>
            <a:pPr algn="ctr"/>
            <a:r>
              <a:rPr lang="en-US" dirty="0"/>
              <a:t>DIN 32 CARD</a:t>
            </a:r>
          </a:p>
          <a:p>
            <a:pPr algn="ctr"/>
            <a:r>
              <a:rPr lang="en-US" dirty="0"/>
              <a:t>FROM R.R. TO COMPUTER</a:t>
            </a:r>
          </a:p>
          <a:p>
            <a:pPr algn="ctr"/>
            <a:r>
              <a:rPr lang="en-US" sz="1200" dirty="0"/>
              <a:t>DETECTORS</a:t>
            </a:r>
          </a:p>
        </p:txBody>
      </p:sp>
      <p:sp>
        <p:nvSpPr>
          <p:cNvPr id="61" name="TextBox 60">
            <a:extLst>
              <a:ext uri="{FF2B5EF4-FFF2-40B4-BE49-F238E27FC236}">
                <a16:creationId xmlns:a16="http://schemas.microsoft.com/office/drawing/2014/main" id="{620ED6AA-9293-7A4B-982C-36CC9F20D750}"/>
              </a:ext>
            </a:extLst>
          </p:cNvPr>
          <p:cNvSpPr txBox="1"/>
          <p:nvPr/>
        </p:nvSpPr>
        <p:spPr>
          <a:xfrm rot="643141">
            <a:off x="7401333" y="4553351"/>
            <a:ext cx="2407094" cy="923330"/>
          </a:xfrm>
          <a:prstGeom prst="rect">
            <a:avLst/>
          </a:prstGeom>
          <a:noFill/>
        </p:spPr>
        <p:txBody>
          <a:bodyPr wrap="square" rtlCol="0">
            <a:spAutoFit/>
          </a:bodyPr>
          <a:lstStyle/>
          <a:p>
            <a:pPr algn="ctr"/>
            <a:r>
              <a:rPr lang="en-US" dirty="0"/>
              <a:t>DOUT 32 CARD</a:t>
            </a:r>
          </a:p>
          <a:p>
            <a:pPr algn="ctr"/>
            <a:r>
              <a:rPr lang="en-US" dirty="0"/>
              <a:t>FROM COMPUTER TO R.R. </a:t>
            </a:r>
            <a:r>
              <a:rPr lang="en-US" sz="1200" dirty="0"/>
              <a:t>SIGNALS, THROW SWITCHES</a:t>
            </a:r>
            <a:endParaRPr lang="en-US" dirty="0"/>
          </a:p>
        </p:txBody>
      </p:sp>
      <p:sp>
        <p:nvSpPr>
          <p:cNvPr id="62" name="TextBox 61">
            <a:extLst>
              <a:ext uri="{FF2B5EF4-FFF2-40B4-BE49-F238E27FC236}">
                <a16:creationId xmlns:a16="http://schemas.microsoft.com/office/drawing/2014/main" id="{B7D9A422-FD08-8F4B-A56D-D383161E2646}"/>
              </a:ext>
            </a:extLst>
          </p:cNvPr>
          <p:cNvSpPr txBox="1"/>
          <p:nvPr/>
        </p:nvSpPr>
        <p:spPr>
          <a:xfrm rot="622994">
            <a:off x="5566065" y="5610044"/>
            <a:ext cx="2230582" cy="646331"/>
          </a:xfrm>
          <a:prstGeom prst="rect">
            <a:avLst/>
          </a:prstGeom>
          <a:noFill/>
        </p:spPr>
        <p:txBody>
          <a:bodyPr wrap="square" rtlCol="0">
            <a:spAutoFit/>
          </a:bodyPr>
          <a:lstStyle/>
          <a:p>
            <a:pPr algn="ctr"/>
            <a:r>
              <a:rPr lang="en-US" dirty="0"/>
              <a:t>SUSIC CARD</a:t>
            </a:r>
          </a:p>
          <a:p>
            <a:pPr algn="ctr"/>
            <a:r>
              <a:rPr lang="en-US" dirty="0"/>
              <a:t> </a:t>
            </a:r>
            <a:r>
              <a:rPr lang="en-US" sz="1200" dirty="0"/>
              <a:t>I / O  CONTROLS  CARD</a:t>
            </a:r>
          </a:p>
        </p:txBody>
      </p:sp>
      <p:cxnSp>
        <p:nvCxnSpPr>
          <p:cNvPr id="66" name="Straight Connector 65">
            <a:extLst>
              <a:ext uri="{FF2B5EF4-FFF2-40B4-BE49-F238E27FC236}">
                <a16:creationId xmlns:a16="http://schemas.microsoft.com/office/drawing/2014/main" id="{571FE6A9-6E8D-064F-AF1F-2F6E56120696}"/>
              </a:ext>
            </a:extLst>
          </p:cNvPr>
          <p:cNvCxnSpPr>
            <a:cxnSpLocks/>
            <a:stCxn id="30" idx="0"/>
          </p:cNvCxnSpPr>
          <p:nvPr/>
        </p:nvCxnSpPr>
        <p:spPr>
          <a:xfrm>
            <a:off x="7267636" y="2540579"/>
            <a:ext cx="2020355" cy="591694"/>
          </a:xfrm>
          <a:prstGeom prst="line">
            <a:avLst/>
          </a:prstGeom>
          <a:ln w="31750">
            <a:prstDash val="dashDot"/>
            <a:headEnd type="stealth"/>
          </a:ln>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90FE83D4-77AF-A547-A5AC-980C606FF025}"/>
              </a:ext>
            </a:extLst>
          </p:cNvPr>
          <p:cNvCxnSpPr>
            <a:cxnSpLocks/>
          </p:cNvCxnSpPr>
          <p:nvPr/>
        </p:nvCxnSpPr>
        <p:spPr>
          <a:xfrm>
            <a:off x="7271613" y="3892769"/>
            <a:ext cx="2097646" cy="501219"/>
          </a:xfrm>
          <a:prstGeom prst="line">
            <a:avLst/>
          </a:prstGeom>
          <a:ln w="31750">
            <a:prstDash val="dashDot"/>
            <a:headEnd type="stealth"/>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5629A25F-03DA-D04A-864E-5359D18D6263}"/>
              </a:ext>
            </a:extLst>
          </p:cNvPr>
          <p:cNvCxnSpPr>
            <a:cxnSpLocks/>
          </p:cNvCxnSpPr>
          <p:nvPr/>
        </p:nvCxnSpPr>
        <p:spPr>
          <a:xfrm>
            <a:off x="5235344" y="2602290"/>
            <a:ext cx="2213310" cy="1639790"/>
          </a:xfrm>
          <a:prstGeom prst="line">
            <a:avLst/>
          </a:prstGeom>
          <a:ln w="31750">
            <a:prstDash val="dashDot"/>
            <a:headEnd type="stealth"/>
          </a:ln>
        </p:spPr>
        <p:style>
          <a:lnRef idx="1">
            <a:schemeClr val="accent1"/>
          </a:lnRef>
          <a:fillRef idx="0">
            <a:schemeClr val="accent1"/>
          </a:fillRef>
          <a:effectRef idx="0">
            <a:schemeClr val="accent1"/>
          </a:effectRef>
          <a:fontRef idx="minor">
            <a:schemeClr val="tx1"/>
          </a:fontRef>
        </p:style>
      </p:cxnSp>
      <p:cxnSp>
        <p:nvCxnSpPr>
          <p:cNvPr id="70" name="Straight Connector 69">
            <a:extLst>
              <a:ext uri="{FF2B5EF4-FFF2-40B4-BE49-F238E27FC236}">
                <a16:creationId xmlns:a16="http://schemas.microsoft.com/office/drawing/2014/main" id="{29A06D22-AAED-734B-88A1-AFF7C72780FE}"/>
              </a:ext>
            </a:extLst>
          </p:cNvPr>
          <p:cNvCxnSpPr>
            <a:cxnSpLocks/>
          </p:cNvCxnSpPr>
          <p:nvPr/>
        </p:nvCxnSpPr>
        <p:spPr>
          <a:xfrm>
            <a:off x="5414716" y="3907387"/>
            <a:ext cx="2052588" cy="1446539"/>
          </a:xfrm>
          <a:prstGeom prst="line">
            <a:avLst/>
          </a:prstGeom>
          <a:ln w="31750">
            <a:prstDash val="dashDot"/>
            <a:headEnd type="stealth"/>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FC5C19BE-7907-5B42-B79E-A8E7A36DC84E}"/>
              </a:ext>
            </a:extLst>
          </p:cNvPr>
          <p:cNvCxnSpPr>
            <a:cxnSpLocks/>
          </p:cNvCxnSpPr>
          <p:nvPr/>
        </p:nvCxnSpPr>
        <p:spPr>
          <a:xfrm>
            <a:off x="4571315" y="2606549"/>
            <a:ext cx="945081" cy="2548697"/>
          </a:xfrm>
          <a:prstGeom prst="line">
            <a:avLst/>
          </a:prstGeom>
          <a:ln w="31750">
            <a:prstDash val="dashDot"/>
            <a:headEnd type="stealth"/>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F4B5E5C4-80AE-D54A-987A-82484AA4D36F}"/>
              </a:ext>
            </a:extLst>
          </p:cNvPr>
          <p:cNvCxnSpPr>
            <a:cxnSpLocks/>
          </p:cNvCxnSpPr>
          <p:nvPr/>
        </p:nvCxnSpPr>
        <p:spPr>
          <a:xfrm>
            <a:off x="4571315" y="3920206"/>
            <a:ext cx="1061461" cy="2343614"/>
          </a:xfrm>
          <a:prstGeom prst="line">
            <a:avLst/>
          </a:prstGeom>
          <a:ln w="31750">
            <a:prstDash val="dashDot"/>
            <a:headEnd type="stealth"/>
          </a:ln>
        </p:spPr>
        <p:style>
          <a:lnRef idx="1">
            <a:schemeClr val="accent1"/>
          </a:lnRef>
          <a:fillRef idx="0">
            <a:schemeClr val="accent1"/>
          </a:fillRef>
          <a:effectRef idx="0">
            <a:schemeClr val="accent1"/>
          </a:effectRef>
          <a:fontRef idx="minor">
            <a:schemeClr val="tx1"/>
          </a:fontRef>
        </p:style>
      </p:cxnSp>
      <p:sp>
        <p:nvSpPr>
          <p:cNvPr id="80" name="TextBox 79">
            <a:extLst>
              <a:ext uri="{FF2B5EF4-FFF2-40B4-BE49-F238E27FC236}">
                <a16:creationId xmlns:a16="http://schemas.microsoft.com/office/drawing/2014/main" id="{8E353D0D-9A46-7446-A689-21119D222749}"/>
              </a:ext>
            </a:extLst>
          </p:cNvPr>
          <p:cNvSpPr txBox="1"/>
          <p:nvPr/>
        </p:nvSpPr>
        <p:spPr>
          <a:xfrm>
            <a:off x="353847" y="1921614"/>
            <a:ext cx="2864427" cy="1477328"/>
          </a:xfrm>
          <a:prstGeom prst="rect">
            <a:avLst/>
          </a:prstGeom>
          <a:noFill/>
          <a:ln w="25400">
            <a:solidFill>
              <a:srgbClr val="FF0000"/>
            </a:solidFill>
          </a:ln>
        </p:spPr>
        <p:txBody>
          <a:bodyPr wrap="square" rtlCol="0">
            <a:spAutoFit/>
          </a:bodyPr>
          <a:lstStyle/>
          <a:p>
            <a:pPr algn="ctr"/>
            <a:r>
              <a:rPr lang="en-US" b="1" i="1" dirty="0"/>
              <a:t>NOTE</a:t>
            </a:r>
            <a:r>
              <a:rPr lang="en-US" dirty="0"/>
              <a:t> </a:t>
            </a:r>
          </a:p>
          <a:p>
            <a:pPr algn="ctr"/>
            <a:r>
              <a:rPr lang="en-US" dirty="0"/>
              <a:t>SUSIC = SUPER UNIVERSAL SERIAL INTERFACE CARD</a:t>
            </a:r>
            <a:endParaRPr lang="en-US" b="1" i="1" dirty="0"/>
          </a:p>
          <a:p>
            <a:pPr algn="ctr"/>
            <a:r>
              <a:rPr lang="en-US" dirty="0"/>
              <a:t>IN MOTHERBBOARD SLOT #1 ONLY</a:t>
            </a:r>
          </a:p>
        </p:txBody>
      </p:sp>
      <p:cxnSp>
        <p:nvCxnSpPr>
          <p:cNvPr id="82" name="Straight Arrow Connector 81">
            <a:extLst>
              <a:ext uri="{FF2B5EF4-FFF2-40B4-BE49-F238E27FC236}">
                <a16:creationId xmlns:a16="http://schemas.microsoft.com/office/drawing/2014/main" id="{77C62BB8-F9E5-024E-B879-470F81E323D9}"/>
              </a:ext>
            </a:extLst>
          </p:cNvPr>
          <p:cNvCxnSpPr>
            <a:cxnSpLocks/>
            <a:endCxn id="37" idx="1"/>
          </p:cNvCxnSpPr>
          <p:nvPr/>
        </p:nvCxnSpPr>
        <p:spPr>
          <a:xfrm>
            <a:off x="3019792" y="2602290"/>
            <a:ext cx="1539256" cy="626686"/>
          </a:xfrm>
          <a:prstGeom prst="straightConnector1">
            <a:avLst/>
          </a:prstGeom>
          <a:ln w="28575">
            <a:solidFill>
              <a:srgbClr val="FF0000"/>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D80A1EE4-CCC1-AF4C-A4C9-E3C5969AE839}"/>
              </a:ext>
            </a:extLst>
          </p:cNvPr>
          <p:cNvSpPr txBox="1"/>
          <p:nvPr/>
        </p:nvSpPr>
        <p:spPr>
          <a:xfrm>
            <a:off x="3365992" y="5494926"/>
            <a:ext cx="1527464" cy="646331"/>
          </a:xfrm>
          <a:prstGeom prst="rect">
            <a:avLst/>
          </a:prstGeom>
          <a:solidFill>
            <a:schemeClr val="accent1">
              <a:lumMod val="40000"/>
              <a:lumOff val="60000"/>
            </a:schemeClr>
          </a:solidFill>
          <a:ln>
            <a:solidFill>
              <a:schemeClr val="tx1"/>
            </a:solidFill>
          </a:ln>
        </p:spPr>
        <p:txBody>
          <a:bodyPr wrap="square" rtlCol="0">
            <a:spAutoFit/>
          </a:bodyPr>
          <a:lstStyle/>
          <a:p>
            <a:pPr algn="ctr"/>
            <a:r>
              <a:rPr lang="en-US" dirty="0"/>
              <a:t>RS323 TO RS485 CARD</a:t>
            </a:r>
          </a:p>
        </p:txBody>
      </p:sp>
      <p:sp>
        <p:nvSpPr>
          <p:cNvPr id="87" name="TextBox 86">
            <a:extLst>
              <a:ext uri="{FF2B5EF4-FFF2-40B4-BE49-F238E27FC236}">
                <a16:creationId xmlns:a16="http://schemas.microsoft.com/office/drawing/2014/main" id="{A566C748-7EFF-BB4F-B051-2A354768153A}"/>
              </a:ext>
            </a:extLst>
          </p:cNvPr>
          <p:cNvSpPr txBox="1"/>
          <p:nvPr/>
        </p:nvSpPr>
        <p:spPr>
          <a:xfrm>
            <a:off x="9887157" y="5129785"/>
            <a:ext cx="2070618" cy="1477328"/>
          </a:xfrm>
          <a:prstGeom prst="rect">
            <a:avLst/>
          </a:prstGeom>
          <a:noFill/>
          <a:ln w="28575">
            <a:solidFill>
              <a:schemeClr val="tx1"/>
            </a:solidFill>
          </a:ln>
        </p:spPr>
        <p:txBody>
          <a:bodyPr wrap="square" rtlCol="0">
            <a:spAutoFit/>
          </a:bodyPr>
          <a:lstStyle/>
          <a:p>
            <a:pPr algn="ctr"/>
            <a:r>
              <a:rPr lang="en-US" dirty="0"/>
              <a:t>NOTE</a:t>
            </a:r>
          </a:p>
          <a:p>
            <a:pPr algn="ctr"/>
            <a:r>
              <a:rPr lang="en-US" dirty="0"/>
              <a:t>DIN 32 OR DOUT 32</a:t>
            </a:r>
          </a:p>
          <a:p>
            <a:pPr algn="ctr"/>
            <a:r>
              <a:rPr lang="en-US" dirty="0"/>
              <a:t>CAN BE PLACED IN ANY SLOT IN </a:t>
            </a:r>
          </a:p>
          <a:p>
            <a:pPr algn="ctr"/>
            <a:r>
              <a:rPr lang="en-US" dirty="0"/>
              <a:t>MOTHERBOARD</a:t>
            </a:r>
          </a:p>
        </p:txBody>
      </p:sp>
      <p:cxnSp>
        <p:nvCxnSpPr>
          <p:cNvPr id="90" name="Straight Connector 89">
            <a:extLst>
              <a:ext uri="{FF2B5EF4-FFF2-40B4-BE49-F238E27FC236}">
                <a16:creationId xmlns:a16="http://schemas.microsoft.com/office/drawing/2014/main" id="{C82AC71D-41F7-BB42-904C-4B7672E7F436}"/>
              </a:ext>
            </a:extLst>
          </p:cNvPr>
          <p:cNvCxnSpPr>
            <a:cxnSpLocks/>
          </p:cNvCxnSpPr>
          <p:nvPr/>
        </p:nvCxnSpPr>
        <p:spPr>
          <a:xfrm flipH="1">
            <a:off x="8320436" y="1366267"/>
            <a:ext cx="3241707" cy="1"/>
          </a:xfrm>
          <a:prstGeom prst="line">
            <a:avLst/>
          </a:prstGeom>
          <a:ln w="31750">
            <a:solidFill>
              <a:schemeClr val="tx1"/>
            </a:solidFill>
            <a:headEnd type="stealth"/>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06FDFDF3-7B8F-A94E-801B-A563469BB237}"/>
              </a:ext>
            </a:extLst>
          </p:cNvPr>
          <p:cNvSpPr txBox="1"/>
          <p:nvPr/>
        </p:nvSpPr>
        <p:spPr>
          <a:xfrm>
            <a:off x="8587391" y="717310"/>
            <a:ext cx="2283243" cy="1200329"/>
          </a:xfrm>
          <a:prstGeom prst="rect">
            <a:avLst/>
          </a:prstGeom>
          <a:solidFill>
            <a:schemeClr val="bg1"/>
          </a:solidFill>
          <a:ln w="28575">
            <a:solidFill>
              <a:schemeClr val="tx1"/>
            </a:solidFill>
          </a:ln>
        </p:spPr>
        <p:txBody>
          <a:bodyPr wrap="square" rtlCol="0">
            <a:spAutoFit/>
          </a:bodyPr>
          <a:lstStyle/>
          <a:p>
            <a:r>
              <a:rPr lang="en-US" dirty="0"/>
              <a:t>NODE #2  SMINI CARD</a:t>
            </a:r>
          </a:p>
          <a:p>
            <a:endParaRPr lang="en-US" dirty="0"/>
          </a:p>
          <a:p>
            <a:r>
              <a:rPr lang="en-US" dirty="0"/>
              <a:t>48 OUTPUTS TO R.R</a:t>
            </a:r>
          </a:p>
          <a:p>
            <a:r>
              <a:rPr lang="en-US" dirty="0"/>
              <a:t>24 INPUTS TO CPU</a:t>
            </a:r>
          </a:p>
        </p:txBody>
      </p:sp>
      <p:cxnSp>
        <p:nvCxnSpPr>
          <p:cNvPr id="96" name="Straight Connector 95">
            <a:extLst>
              <a:ext uri="{FF2B5EF4-FFF2-40B4-BE49-F238E27FC236}">
                <a16:creationId xmlns:a16="http://schemas.microsoft.com/office/drawing/2014/main" id="{3C269288-F0F4-8A4C-8341-940D69F16AFA}"/>
              </a:ext>
            </a:extLst>
          </p:cNvPr>
          <p:cNvCxnSpPr>
            <a:cxnSpLocks/>
          </p:cNvCxnSpPr>
          <p:nvPr/>
        </p:nvCxnSpPr>
        <p:spPr>
          <a:xfrm flipV="1">
            <a:off x="8277816" y="1371650"/>
            <a:ext cx="19439" cy="199917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3A8ADC65-08A0-5B47-A7FA-AFEFF0E88ACF}"/>
              </a:ext>
            </a:extLst>
          </p:cNvPr>
          <p:cNvCxnSpPr>
            <a:cxnSpLocks/>
          </p:cNvCxnSpPr>
          <p:nvPr/>
        </p:nvCxnSpPr>
        <p:spPr>
          <a:xfrm>
            <a:off x="2657475" y="3228976"/>
            <a:ext cx="3217900" cy="2408031"/>
          </a:xfrm>
          <a:prstGeom prst="line">
            <a:avLst/>
          </a:prstGeom>
          <a:ln w="31750">
            <a:solidFill>
              <a:srgbClr val="FF0000"/>
            </a:solidFill>
            <a:headEnd type="arrow" w="med" len="med"/>
            <a:tailEnd type="arrow" w="med" len="med"/>
          </a:ln>
        </p:spPr>
        <p:style>
          <a:lnRef idx="1">
            <a:schemeClr val="accent1"/>
          </a:lnRef>
          <a:fillRef idx="0">
            <a:schemeClr val="accent1"/>
          </a:fillRef>
          <a:effectRef idx="0">
            <a:schemeClr val="accent1"/>
          </a:effectRef>
          <a:fontRef idx="minor">
            <a:schemeClr val="tx1"/>
          </a:fontRef>
        </p:style>
      </p:cxnSp>
      <p:sp>
        <p:nvSpPr>
          <p:cNvPr id="11" name="Parallelogram 10">
            <a:extLst>
              <a:ext uri="{FF2B5EF4-FFF2-40B4-BE49-F238E27FC236}">
                <a16:creationId xmlns:a16="http://schemas.microsoft.com/office/drawing/2014/main" id="{76583EC7-C1A4-EF48-BAF3-C0CAB126C5D7}"/>
              </a:ext>
            </a:extLst>
          </p:cNvPr>
          <p:cNvSpPr/>
          <p:nvPr/>
        </p:nvSpPr>
        <p:spPr>
          <a:xfrm>
            <a:off x="855393" y="6189811"/>
            <a:ext cx="2286000" cy="597476"/>
          </a:xfrm>
          <a:prstGeom prst="parallelogram">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854457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20430">
        <p15:prstTrans prst="peelOff"/>
      </p:transition>
    </mc:Choice>
    <mc:Fallback xmlns="">
      <p:transition spd="slow" advTm="2043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alpha val="4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D4532-ACF7-4449-B2FE-5D5DE01B3E82}"/>
              </a:ext>
            </a:extLst>
          </p:cNvPr>
          <p:cNvSpPr>
            <a:spLocks noGrp="1"/>
          </p:cNvSpPr>
          <p:nvPr>
            <p:ph type="title"/>
          </p:nvPr>
        </p:nvSpPr>
        <p:spPr>
          <a:xfrm>
            <a:off x="1184564" y="238991"/>
            <a:ext cx="9008918" cy="627757"/>
          </a:xfrm>
        </p:spPr>
        <p:txBody>
          <a:bodyPr>
            <a:noAutofit/>
          </a:bodyPr>
          <a:lstStyle/>
          <a:p>
            <a:pPr algn="ctr"/>
            <a:r>
              <a:rPr lang="en-US" sz="3200" b="1" i="1" u="sng" dirty="0">
                <a:latin typeface="+mn-lt"/>
              </a:rPr>
              <a:t>ACCRS</a:t>
            </a:r>
            <a:r>
              <a:rPr lang="en-US" sz="3200" b="1" i="1" u="sng" dirty="0"/>
              <a:t> </a:t>
            </a:r>
            <a:r>
              <a:rPr lang="en-US" sz="3200" b="1" i="1" u="sng" dirty="0">
                <a:latin typeface="+mn-lt"/>
              </a:rPr>
              <a:t>COMPUTER SYSTEM PARTS ON HAND AND NEEDED</a:t>
            </a:r>
          </a:p>
        </p:txBody>
      </p:sp>
      <p:sp>
        <p:nvSpPr>
          <p:cNvPr id="4" name="TextBox 3">
            <a:extLst>
              <a:ext uri="{FF2B5EF4-FFF2-40B4-BE49-F238E27FC236}">
                <a16:creationId xmlns:a16="http://schemas.microsoft.com/office/drawing/2014/main" id="{7C341B91-8C2E-D643-A005-20BC524A5894}"/>
              </a:ext>
            </a:extLst>
          </p:cNvPr>
          <p:cNvSpPr txBox="1"/>
          <p:nvPr/>
        </p:nvSpPr>
        <p:spPr>
          <a:xfrm>
            <a:off x="1002724" y="1095346"/>
            <a:ext cx="4686299" cy="5632311"/>
          </a:xfrm>
          <a:prstGeom prst="rect">
            <a:avLst/>
          </a:prstGeom>
          <a:noFill/>
        </p:spPr>
        <p:txBody>
          <a:bodyPr wrap="square" rtlCol="0">
            <a:spAutoFit/>
          </a:bodyPr>
          <a:lstStyle/>
          <a:p>
            <a:pPr algn="ctr"/>
            <a:r>
              <a:rPr lang="en-US" sz="2400" b="1" i="1" dirty="0"/>
              <a:t>COMPUTER PARTS ON HAND </a:t>
            </a:r>
          </a:p>
          <a:p>
            <a:pPr algn="ctr"/>
            <a:endParaRPr lang="en-US" sz="2400" b="1" i="1" dirty="0"/>
          </a:p>
          <a:p>
            <a:pPr algn="ctr"/>
            <a:r>
              <a:rPr lang="en-US" sz="2400" b="1" i="1" dirty="0"/>
              <a:t>PART NAME                         QUANITY</a:t>
            </a:r>
          </a:p>
          <a:p>
            <a:pPr algn="ctr"/>
            <a:r>
              <a:rPr lang="en-US" sz="2400" i="1" dirty="0"/>
              <a:t>I / O MOTHERBOARD                    1</a:t>
            </a:r>
          </a:p>
          <a:p>
            <a:pPr algn="ctr"/>
            <a:r>
              <a:rPr lang="en-US" sz="2400" i="1" dirty="0"/>
              <a:t>SUSIC  I/O  CARD                            1</a:t>
            </a:r>
          </a:p>
          <a:p>
            <a:pPr algn="ctr"/>
            <a:r>
              <a:rPr lang="en-US" sz="2400" i="1" dirty="0"/>
              <a:t>DIN 32 CARDS.                                6</a:t>
            </a:r>
          </a:p>
          <a:p>
            <a:pPr algn="ctr"/>
            <a:r>
              <a:rPr lang="en-US" sz="2400" i="1" dirty="0"/>
              <a:t>DOUT 32 CARDS                          12</a:t>
            </a:r>
          </a:p>
          <a:p>
            <a:pPr algn="ctr"/>
            <a:r>
              <a:rPr lang="en-US" sz="2400" i="1" dirty="0"/>
              <a:t>SMINI  I/O  CARDS.                        0</a:t>
            </a:r>
          </a:p>
          <a:p>
            <a:pPr algn="ctr"/>
            <a:r>
              <a:rPr lang="en-US" sz="2400" i="1" dirty="0"/>
              <a:t>DETECTOR MOTHERBOARD      12</a:t>
            </a:r>
          </a:p>
          <a:p>
            <a:pPr algn="ctr"/>
            <a:r>
              <a:rPr lang="en-US" sz="2400" i="1" dirty="0"/>
              <a:t>DCC DETECTORS                         144</a:t>
            </a:r>
          </a:p>
          <a:p>
            <a:pPr algn="ctr"/>
            <a:r>
              <a:rPr lang="en-US" sz="2400" i="1" dirty="0"/>
              <a:t>RS 323 TO RS485 CARD                 1</a:t>
            </a:r>
          </a:p>
          <a:p>
            <a:pPr algn="ctr"/>
            <a:r>
              <a:rPr lang="en-US" sz="2400" i="1" dirty="0"/>
              <a:t>CPU                                                   1</a:t>
            </a:r>
          </a:p>
          <a:p>
            <a:pPr algn="ctr"/>
            <a:r>
              <a:rPr lang="en-US" sz="2400" i="1" dirty="0"/>
              <a:t>MONITORS                                      2</a:t>
            </a:r>
          </a:p>
          <a:p>
            <a:pPr algn="ctr"/>
            <a:r>
              <a:rPr lang="en-US" sz="2400" i="1" dirty="0"/>
              <a:t>KEYBOARD                                       1</a:t>
            </a:r>
          </a:p>
          <a:p>
            <a:pPr algn="ctr"/>
            <a:r>
              <a:rPr lang="en-US" sz="2400" i="1" dirty="0"/>
              <a:t>CIRCUIT BREAKERS                         0</a:t>
            </a:r>
          </a:p>
        </p:txBody>
      </p:sp>
      <p:sp>
        <p:nvSpPr>
          <p:cNvPr id="6" name="TextBox 5">
            <a:extLst>
              <a:ext uri="{FF2B5EF4-FFF2-40B4-BE49-F238E27FC236}">
                <a16:creationId xmlns:a16="http://schemas.microsoft.com/office/drawing/2014/main" id="{B8CE722E-CA7B-F24F-8A7B-CBC74A0CE375}"/>
              </a:ext>
            </a:extLst>
          </p:cNvPr>
          <p:cNvSpPr txBox="1"/>
          <p:nvPr/>
        </p:nvSpPr>
        <p:spPr>
          <a:xfrm>
            <a:off x="6115052" y="1095346"/>
            <a:ext cx="4686299" cy="5632311"/>
          </a:xfrm>
          <a:prstGeom prst="rect">
            <a:avLst/>
          </a:prstGeom>
          <a:noFill/>
        </p:spPr>
        <p:txBody>
          <a:bodyPr wrap="square" rtlCol="0">
            <a:spAutoFit/>
          </a:bodyPr>
          <a:lstStyle/>
          <a:p>
            <a:pPr algn="ctr"/>
            <a:r>
              <a:rPr lang="en-US" sz="2400" b="1" i="1" dirty="0"/>
              <a:t>COMPUTER PARTS NEEDED </a:t>
            </a:r>
          </a:p>
          <a:p>
            <a:pPr algn="ctr"/>
            <a:endParaRPr lang="en-US" sz="2400" b="1" i="1" dirty="0"/>
          </a:p>
          <a:p>
            <a:pPr algn="ctr"/>
            <a:r>
              <a:rPr lang="en-US" sz="2400" b="1" i="1" dirty="0"/>
              <a:t>PART NAME                         QUANITY</a:t>
            </a:r>
          </a:p>
          <a:p>
            <a:pPr algn="ctr"/>
            <a:r>
              <a:rPr lang="en-US" sz="2400" i="1" dirty="0"/>
              <a:t>I / O MOTHERBOARD                    0</a:t>
            </a:r>
          </a:p>
          <a:p>
            <a:pPr algn="ctr"/>
            <a:r>
              <a:rPr lang="en-US" sz="2400" i="1" dirty="0"/>
              <a:t>SUSIC  I/O  CARD                            0</a:t>
            </a:r>
          </a:p>
          <a:p>
            <a:pPr algn="ctr"/>
            <a:r>
              <a:rPr lang="en-US" sz="2400" i="1" dirty="0"/>
              <a:t>DIN 32 CARDS.                                0</a:t>
            </a:r>
          </a:p>
          <a:p>
            <a:pPr algn="ctr"/>
            <a:r>
              <a:rPr lang="en-US" sz="2400" i="1" dirty="0"/>
              <a:t>DOUT 32 CARDS                             0</a:t>
            </a:r>
          </a:p>
          <a:p>
            <a:pPr algn="ctr"/>
            <a:r>
              <a:rPr lang="en-US" sz="2400" i="1" dirty="0"/>
              <a:t>SMINI  I/O  CARDS.             </a:t>
            </a:r>
            <a:r>
              <a:rPr lang="en-US" sz="2400" i="1" dirty="0">
                <a:solidFill>
                  <a:srgbClr val="FF0000"/>
                </a:solidFill>
              </a:rPr>
              <a:t>6 TO 12</a:t>
            </a:r>
          </a:p>
          <a:p>
            <a:pPr algn="ctr"/>
            <a:r>
              <a:rPr lang="en-US" sz="2400" i="1" dirty="0"/>
              <a:t>DETECTOR MOTHERBOARD         0</a:t>
            </a:r>
          </a:p>
          <a:p>
            <a:pPr algn="ctr"/>
            <a:r>
              <a:rPr lang="en-US" sz="2400" i="1" dirty="0"/>
              <a:t>DCC DETECTORS                             0</a:t>
            </a:r>
          </a:p>
          <a:p>
            <a:pPr algn="ctr"/>
            <a:r>
              <a:rPr lang="en-US" sz="2400" i="1" dirty="0"/>
              <a:t>RS 323 TO RS485 CARD                 0</a:t>
            </a:r>
          </a:p>
          <a:p>
            <a:pPr algn="ctr"/>
            <a:r>
              <a:rPr lang="en-US" sz="2400" i="1" dirty="0"/>
              <a:t>CPU                                                   0</a:t>
            </a:r>
          </a:p>
          <a:p>
            <a:pPr algn="ctr"/>
            <a:r>
              <a:rPr lang="en-US" sz="2400" i="1" dirty="0"/>
              <a:t>MONITORS                                      0                   </a:t>
            </a:r>
          </a:p>
          <a:p>
            <a:pPr algn="ctr"/>
            <a:r>
              <a:rPr lang="en-US" sz="2400" i="1" dirty="0"/>
              <a:t>KEYBOARD                                       0</a:t>
            </a:r>
          </a:p>
          <a:p>
            <a:pPr algn="ctr"/>
            <a:r>
              <a:rPr lang="en-US" sz="2400" i="1" dirty="0"/>
              <a:t>CIRCUIT BREAKERS                       </a:t>
            </a:r>
            <a:r>
              <a:rPr lang="en-US" sz="2400" i="1" dirty="0">
                <a:solidFill>
                  <a:srgbClr val="FF0000"/>
                </a:solidFill>
              </a:rPr>
              <a:t>30</a:t>
            </a:r>
          </a:p>
        </p:txBody>
      </p:sp>
    </p:spTree>
    <p:extLst>
      <p:ext uri="{BB962C8B-B14F-4D97-AF65-F5344CB8AC3E}">
        <p14:creationId xmlns:p14="http://schemas.microsoft.com/office/powerpoint/2010/main" val="17725496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Tm="24591">
        <p15:prstTrans prst="crush"/>
      </p:transition>
    </mc:Choice>
    <mc:Fallback xmlns="">
      <p:transition spd="slow" advTm="24591">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alpha val="5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735E7-B152-A548-90C8-5633A52A33F1}"/>
              </a:ext>
            </a:extLst>
          </p:cNvPr>
          <p:cNvSpPr>
            <a:spLocks noGrp="1"/>
          </p:cNvSpPr>
          <p:nvPr>
            <p:ph type="title"/>
          </p:nvPr>
        </p:nvSpPr>
        <p:spPr/>
        <p:txBody>
          <a:bodyPr>
            <a:normAutofit/>
          </a:bodyPr>
          <a:lstStyle/>
          <a:p>
            <a:pPr algn="ctr"/>
            <a:r>
              <a:rPr lang="en-US" sz="3600" b="1" dirty="0"/>
              <a:t>ACCRS TRACK PLAN</a:t>
            </a:r>
            <a:br>
              <a:rPr lang="en-US" sz="3600" dirty="0"/>
            </a:br>
            <a:r>
              <a:rPr lang="en-US" sz="2400" dirty="0"/>
              <a:t>POSSIBLE CONTROL DESIGN</a:t>
            </a:r>
            <a:endParaRPr lang="en-US" sz="3600" dirty="0"/>
          </a:p>
        </p:txBody>
      </p:sp>
      <p:sp>
        <p:nvSpPr>
          <p:cNvPr id="5" name="TextBox 4">
            <a:extLst>
              <a:ext uri="{FF2B5EF4-FFF2-40B4-BE49-F238E27FC236}">
                <a16:creationId xmlns:a16="http://schemas.microsoft.com/office/drawing/2014/main" id="{CDA0B254-FDB3-EC48-91FF-EE13FEEB15B9}"/>
              </a:ext>
            </a:extLst>
          </p:cNvPr>
          <p:cNvSpPr txBox="1"/>
          <p:nvPr/>
        </p:nvSpPr>
        <p:spPr>
          <a:xfrm>
            <a:off x="1810871" y="1990165"/>
            <a:ext cx="9542929" cy="1938992"/>
          </a:xfrm>
          <a:prstGeom prst="rect">
            <a:avLst/>
          </a:prstGeom>
          <a:noFill/>
        </p:spPr>
        <p:txBody>
          <a:bodyPr wrap="square" rtlCol="0">
            <a:spAutoFit/>
          </a:bodyPr>
          <a:lstStyle/>
          <a:p>
            <a:r>
              <a:rPr lang="en-US" sz="2400" i="1" dirty="0"/>
              <a:t>POSSIBLE CTC DISPATHER LAYOUT TRACK PLAN DESIGN</a:t>
            </a:r>
          </a:p>
          <a:p>
            <a:endParaRPr lang="en-US" sz="2400" i="1" dirty="0"/>
          </a:p>
          <a:p>
            <a:r>
              <a:rPr lang="en-US" sz="2400" i="1" dirty="0"/>
              <a:t>POSSIBLE INTERURBAN  AND TROLLEY TRACK LAYOUT DESIGN</a:t>
            </a:r>
          </a:p>
          <a:p>
            <a:endParaRPr lang="en-US" sz="2400" i="1" dirty="0"/>
          </a:p>
          <a:p>
            <a:r>
              <a:rPr lang="en-US" sz="2400" i="1" dirty="0"/>
              <a:t>POSSIBLE NARROW GAGE TRACK PLAN LAYOUT DESIGN </a:t>
            </a:r>
          </a:p>
        </p:txBody>
      </p:sp>
    </p:spTree>
    <p:extLst>
      <p:ext uri="{BB962C8B-B14F-4D97-AF65-F5344CB8AC3E}">
        <p14:creationId xmlns:p14="http://schemas.microsoft.com/office/powerpoint/2010/main" val="320270822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advTm="14729">
        <p15:prstTrans prst="curtains"/>
      </p:transition>
    </mc:Choice>
    <mc:Fallback xmlns="">
      <p:transition spd="slow" advTm="14729">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60000"/>
            <a:lumOff val="40000"/>
            <a:alpha val="50000"/>
          </a:schemeClr>
        </a:solidFill>
        <a:effectLst/>
      </p:bgPr>
    </p:bg>
    <p:spTree>
      <p:nvGrpSpPr>
        <p:cNvPr id="1" name=""/>
        <p:cNvGrpSpPr/>
        <p:nvPr/>
      </p:nvGrpSpPr>
      <p:grpSpPr>
        <a:xfrm>
          <a:off x="0" y="0"/>
          <a:ext cx="0" cy="0"/>
          <a:chOff x="0" y="0"/>
          <a:chExt cx="0" cy="0"/>
        </a:xfrm>
      </p:grpSpPr>
      <p:cxnSp>
        <p:nvCxnSpPr>
          <p:cNvPr id="60" name="Straight Connector 59">
            <a:extLst>
              <a:ext uri="{FF2B5EF4-FFF2-40B4-BE49-F238E27FC236}">
                <a16:creationId xmlns:a16="http://schemas.microsoft.com/office/drawing/2014/main" id="{4C9D3C86-7C97-A949-85DB-FBADCFD1F2A3}"/>
              </a:ext>
            </a:extLst>
          </p:cNvPr>
          <p:cNvCxnSpPr>
            <a:cxnSpLocks/>
          </p:cNvCxnSpPr>
          <p:nvPr/>
        </p:nvCxnSpPr>
        <p:spPr>
          <a:xfrm flipV="1">
            <a:off x="152242" y="3362299"/>
            <a:ext cx="6379690" cy="58707"/>
          </a:xfrm>
          <a:prstGeom prst="line">
            <a:avLst/>
          </a:prstGeom>
          <a:ln w="57150">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232084D-ED58-524B-ADB6-C3B949D38BD1}"/>
              </a:ext>
            </a:extLst>
          </p:cNvPr>
          <p:cNvSpPr>
            <a:spLocks noGrp="1"/>
          </p:cNvSpPr>
          <p:nvPr>
            <p:ph type="title"/>
          </p:nvPr>
        </p:nvSpPr>
        <p:spPr>
          <a:xfrm>
            <a:off x="6043410" y="158737"/>
            <a:ext cx="3959948" cy="2003844"/>
          </a:xfrm>
          <a:ln>
            <a:noFill/>
          </a:ln>
        </p:spPr>
        <p:txBody>
          <a:bodyPr>
            <a:normAutofit/>
          </a:bodyPr>
          <a:lstStyle/>
          <a:p>
            <a:pPr algn="ctr"/>
            <a:r>
              <a:rPr lang="en-US" sz="3600" b="1" dirty="0"/>
              <a:t>ACCRS TRACK PLAN</a:t>
            </a:r>
            <a:br>
              <a:rPr lang="en-US" sz="2400" b="1" dirty="0"/>
            </a:br>
            <a:r>
              <a:rPr lang="en-US" sz="2400" b="1" dirty="0"/>
              <a:t>possible CTC control Design</a:t>
            </a:r>
            <a:br>
              <a:rPr lang="en-US" sz="2400" b="1" dirty="0"/>
            </a:br>
            <a:r>
              <a:rPr lang="en-US" sz="2400" b="1" dirty="0"/>
              <a:t>FOR DISPATCHER</a:t>
            </a:r>
            <a:endParaRPr lang="en-US" sz="2400" b="1" u="sng" dirty="0"/>
          </a:p>
        </p:txBody>
      </p:sp>
      <p:cxnSp>
        <p:nvCxnSpPr>
          <p:cNvPr id="12" name="Straight Connector 11">
            <a:extLst>
              <a:ext uri="{FF2B5EF4-FFF2-40B4-BE49-F238E27FC236}">
                <a16:creationId xmlns:a16="http://schemas.microsoft.com/office/drawing/2014/main" id="{72B724C2-7CB4-BE46-A3CA-3D0DDBB02FD3}"/>
              </a:ext>
            </a:extLst>
          </p:cNvPr>
          <p:cNvCxnSpPr>
            <a:cxnSpLocks/>
          </p:cNvCxnSpPr>
          <p:nvPr/>
        </p:nvCxnSpPr>
        <p:spPr>
          <a:xfrm flipV="1">
            <a:off x="4177145" y="5164283"/>
            <a:ext cx="1198418" cy="24246"/>
          </a:xfrm>
          <a:prstGeom prst="line">
            <a:avLst/>
          </a:prstGeom>
          <a:ln w="28575">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B7ABDE70-677C-7F4A-8B5E-7901BAC74688}"/>
              </a:ext>
            </a:extLst>
          </p:cNvPr>
          <p:cNvCxnSpPr>
            <a:cxnSpLocks/>
          </p:cNvCxnSpPr>
          <p:nvPr/>
        </p:nvCxnSpPr>
        <p:spPr>
          <a:xfrm>
            <a:off x="4485409" y="5347855"/>
            <a:ext cx="741218" cy="0"/>
          </a:xfrm>
          <a:prstGeom prst="line">
            <a:avLst/>
          </a:prstGeom>
          <a:ln w="28575">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4FDA6E5A-CE00-7A42-8629-9621C2B17F83}"/>
              </a:ext>
            </a:extLst>
          </p:cNvPr>
          <p:cNvCxnSpPr>
            <a:cxnSpLocks/>
          </p:cNvCxnSpPr>
          <p:nvPr/>
        </p:nvCxnSpPr>
        <p:spPr>
          <a:xfrm flipV="1">
            <a:off x="4371110" y="5479471"/>
            <a:ext cx="1314882" cy="27711"/>
          </a:xfrm>
          <a:prstGeom prst="line">
            <a:avLst/>
          </a:prstGeom>
          <a:ln w="28575">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E47F9442-7E5A-054A-B388-4ABC40090A8D}"/>
              </a:ext>
            </a:extLst>
          </p:cNvPr>
          <p:cNvCxnSpPr>
            <a:cxnSpLocks/>
          </p:cNvCxnSpPr>
          <p:nvPr/>
        </p:nvCxnSpPr>
        <p:spPr>
          <a:xfrm flipV="1">
            <a:off x="4428259" y="5623213"/>
            <a:ext cx="1144732" cy="25978"/>
          </a:xfrm>
          <a:prstGeom prst="line">
            <a:avLst/>
          </a:prstGeom>
          <a:ln w="28575">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9E75DB51-3377-184F-8DE9-3DD27138DD9D}"/>
              </a:ext>
            </a:extLst>
          </p:cNvPr>
          <p:cNvCxnSpPr>
            <a:cxnSpLocks/>
          </p:cNvCxnSpPr>
          <p:nvPr/>
        </p:nvCxnSpPr>
        <p:spPr>
          <a:xfrm flipV="1">
            <a:off x="4485409" y="5792932"/>
            <a:ext cx="970469" cy="8661"/>
          </a:xfrm>
          <a:prstGeom prst="line">
            <a:avLst/>
          </a:prstGeom>
          <a:ln w="28575">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0869377-1DCB-504E-8B8B-326E17713C26}"/>
              </a:ext>
            </a:extLst>
          </p:cNvPr>
          <p:cNvCxnSpPr>
            <a:cxnSpLocks/>
          </p:cNvCxnSpPr>
          <p:nvPr/>
        </p:nvCxnSpPr>
        <p:spPr>
          <a:xfrm>
            <a:off x="4062846" y="5001491"/>
            <a:ext cx="422563" cy="803564"/>
          </a:xfrm>
          <a:prstGeom prst="line">
            <a:avLst/>
          </a:prstGeom>
          <a:ln w="28575">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8921FC89-6BF5-6D4A-B99B-A5D36526C449}"/>
              </a:ext>
            </a:extLst>
          </p:cNvPr>
          <p:cNvCxnSpPr>
            <a:cxnSpLocks/>
          </p:cNvCxnSpPr>
          <p:nvPr/>
        </p:nvCxnSpPr>
        <p:spPr>
          <a:xfrm>
            <a:off x="4428259" y="5188529"/>
            <a:ext cx="57150" cy="159326"/>
          </a:xfrm>
          <a:prstGeom prst="line">
            <a:avLst/>
          </a:prstGeom>
          <a:ln w="28575">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93B695E-35A5-6D4A-81A8-7E6F4FAD9060}"/>
              </a:ext>
            </a:extLst>
          </p:cNvPr>
          <p:cNvCxnSpPr>
            <a:cxnSpLocks/>
          </p:cNvCxnSpPr>
          <p:nvPr/>
        </p:nvCxnSpPr>
        <p:spPr>
          <a:xfrm flipH="1">
            <a:off x="5840345" y="5290704"/>
            <a:ext cx="465640" cy="0"/>
          </a:xfrm>
          <a:prstGeom prst="line">
            <a:avLst/>
          </a:prstGeom>
          <a:ln w="28575">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5DB7C5F-F212-1E46-8B7F-8BB77305B741}"/>
              </a:ext>
            </a:extLst>
          </p:cNvPr>
          <p:cNvCxnSpPr>
            <a:cxnSpLocks/>
          </p:cNvCxnSpPr>
          <p:nvPr/>
        </p:nvCxnSpPr>
        <p:spPr>
          <a:xfrm flipH="1">
            <a:off x="5455878" y="4944341"/>
            <a:ext cx="620856" cy="848591"/>
          </a:xfrm>
          <a:prstGeom prst="line">
            <a:avLst/>
          </a:prstGeom>
          <a:ln w="28575">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BF447195-704C-5444-BF9E-D9508A60B323}"/>
              </a:ext>
            </a:extLst>
          </p:cNvPr>
          <p:cNvCxnSpPr>
            <a:cxnSpLocks/>
          </p:cNvCxnSpPr>
          <p:nvPr/>
        </p:nvCxnSpPr>
        <p:spPr>
          <a:xfrm flipH="1" flipV="1">
            <a:off x="5255202" y="5320145"/>
            <a:ext cx="279689" cy="155864"/>
          </a:xfrm>
          <a:prstGeom prst="line">
            <a:avLst/>
          </a:prstGeom>
          <a:ln w="28575">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57737C61-01FD-044C-A8B3-6403B6298F54}"/>
              </a:ext>
            </a:extLst>
          </p:cNvPr>
          <p:cNvCxnSpPr>
            <a:cxnSpLocks/>
          </p:cNvCxnSpPr>
          <p:nvPr/>
        </p:nvCxnSpPr>
        <p:spPr>
          <a:xfrm flipH="1">
            <a:off x="5226627" y="4944340"/>
            <a:ext cx="297873" cy="403515"/>
          </a:xfrm>
          <a:prstGeom prst="line">
            <a:avLst/>
          </a:prstGeom>
          <a:ln w="28575">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DD3B872B-03A5-E847-9FFE-8346B98EBF26}"/>
              </a:ext>
            </a:extLst>
          </p:cNvPr>
          <p:cNvCxnSpPr>
            <a:cxnSpLocks/>
          </p:cNvCxnSpPr>
          <p:nvPr/>
        </p:nvCxnSpPr>
        <p:spPr>
          <a:xfrm>
            <a:off x="3017582" y="4270068"/>
            <a:ext cx="98146" cy="23859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8F9231F8-468F-9947-9D51-9D0A6556985A}"/>
              </a:ext>
            </a:extLst>
          </p:cNvPr>
          <p:cNvCxnSpPr>
            <a:cxnSpLocks/>
          </p:cNvCxnSpPr>
          <p:nvPr/>
        </p:nvCxnSpPr>
        <p:spPr>
          <a:xfrm flipH="1">
            <a:off x="3611882" y="4467245"/>
            <a:ext cx="326665" cy="277362"/>
          </a:xfrm>
          <a:prstGeom prst="line">
            <a:avLst/>
          </a:prstGeom>
          <a:ln w="762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6AD5B4D0-6EA7-394E-8BCA-F6ABADAB1140}"/>
              </a:ext>
            </a:extLst>
          </p:cNvPr>
          <p:cNvCxnSpPr>
            <a:cxnSpLocks/>
          </p:cNvCxnSpPr>
          <p:nvPr/>
        </p:nvCxnSpPr>
        <p:spPr>
          <a:xfrm>
            <a:off x="2616947" y="4513596"/>
            <a:ext cx="164136" cy="221864"/>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6B162BE8-F0E2-FD42-A98C-0D88484F6885}"/>
              </a:ext>
            </a:extLst>
          </p:cNvPr>
          <p:cNvCxnSpPr>
            <a:cxnSpLocks/>
          </p:cNvCxnSpPr>
          <p:nvPr/>
        </p:nvCxnSpPr>
        <p:spPr>
          <a:xfrm flipV="1">
            <a:off x="2725878" y="4747222"/>
            <a:ext cx="911277" cy="7453"/>
          </a:xfrm>
          <a:prstGeom prst="line">
            <a:avLst/>
          </a:prstGeom>
          <a:ln w="381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964ED519-CB89-2D49-91BE-EC94B7AA1314}"/>
              </a:ext>
            </a:extLst>
          </p:cNvPr>
          <p:cNvCxnSpPr>
            <a:cxnSpLocks/>
          </p:cNvCxnSpPr>
          <p:nvPr/>
        </p:nvCxnSpPr>
        <p:spPr>
          <a:xfrm flipV="1">
            <a:off x="5302600" y="3992157"/>
            <a:ext cx="449033" cy="506504"/>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68" name="Straight Connector 67">
            <a:extLst>
              <a:ext uri="{FF2B5EF4-FFF2-40B4-BE49-F238E27FC236}">
                <a16:creationId xmlns:a16="http://schemas.microsoft.com/office/drawing/2014/main" id="{2AFB1CF5-E19F-FD49-8E6B-F4CA4D28BEEB}"/>
              </a:ext>
            </a:extLst>
          </p:cNvPr>
          <p:cNvCxnSpPr>
            <a:cxnSpLocks/>
          </p:cNvCxnSpPr>
          <p:nvPr/>
        </p:nvCxnSpPr>
        <p:spPr>
          <a:xfrm flipV="1">
            <a:off x="3677731" y="3885077"/>
            <a:ext cx="471758" cy="595521"/>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663C2F00-53FF-7C44-BADC-E5A38683555B}"/>
              </a:ext>
            </a:extLst>
          </p:cNvPr>
          <p:cNvCxnSpPr>
            <a:cxnSpLocks/>
          </p:cNvCxnSpPr>
          <p:nvPr/>
        </p:nvCxnSpPr>
        <p:spPr>
          <a:xfrm flipV="1">
            <a:off x="2499879" y="4725917"/>
            <a:ext cx="269298" cy="244401"/>
          </a:xfrm>
          <a:prstGeom prst="line">
            <a:avLst/>
          </a:prstGeom>
          <a:ln w="762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a:extLst>
              <a:ext uri="{FF2B5EF4-FFF2-40B4-BE49-F238E27FC236}">
                <a16:creationId xmlns:a16="http://schemas.microsoft.com/office/drawing/2014/main" id="{234C7675-F022-A546-8D49-75BBF2492F35}"/>
              </a:ext>
            </a:extLst>
          </p:cNvPr>
          <p:cNvCxnSpPr>
            <a:cxnSpLocks/>
          </p:cNvCxnSpPr>
          <p:nvPr/>
        </p:nvCxnSpPr>
        <p:spPr>
          <a:xfrm flipH="1" flipV="1">
            <a:off x="3637155" y="4747222"/>
            <a:ext cx="204353" cy="247865"/>
          </a:xfrm>
          <a:prstGeom prst="line">
            <a:avLst/>
          </a:prstGeom>
          <a:ln w="762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a16="http://schemas.microsoft.com/office/drawing/2014/main" id="{C2D37581-4836-324C-AC26-A637D42786E8}"/>
              </a:ext>
            </a:extLst>
          </p:cNvPr>
          <p:cNvCxnSpPr>
            <a:cxnSpLocks/>
          </p:cNvCxnSpPr>
          <p:nvPr/>
        </p:nvCxnSpPr>
        <p:spPr>
          <a:xfrm flipV="1">
            <a:off x="1860969" y="4535416"/>
            <a:ext cx="377281" cy="442704"/>
          </a:xfrm>
          <a:prstGeom prst="line">
            <a:avLst/>
          </a:prstGeom>
          <a:ln w="381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E7B90CF6-6CCB-A64C-A5AD-DF85A7CB6785}"/>
              </a:ext>
            </a:extLst>
          </p:cNvPr>
          <p:cNvCxnSpPr>
            <a:cxnSpLocks/>
          </p:cNvCxnSpPr>
          <p:nvPr/>
        </p:nvCxnSpPr>
        <p:spPr>
          <a:xfrm flipV="1">
            <a:off x="2391572" y="3714540"/>
            <a:ext cx="856818" cy="770659"/>
          </a:xfrm>
          <a:prstGeom prst="line">
            <a:avLst/>
          </a:prstGeom>
          <a:ln w="28575"/>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046E8534-F061-2748-9946-CC428C922297}"/>
              </a:ext>
            </a:extLst>
          </p:cNvPr>
          <p:cNvGrpSpPr/>
          <p:nvPr/>
        </p:nvGrpSpPr>
        <p:grpSpPr>
          <a:xfrm>
            <a:off x="583426" y="4084135"/>
            <a:ext cx="1192759" cy="440833"/>
            <a:chOff x="1135952" y="4092870"/>
            <a:chExt cx="1192759" cy="440833"/>
          </a:xfrm>
        </p:grpSpPr>
        <p:cxnSp>
          <p:nvCxnSpPr>
            <p:cNvPr id="79" name="Straight Connector 78">
              <a:extLst>
                <a:ext uri="{FF2B5EF4-FFF2-40B4-BE49-F238E27FC236}">
                  <a16:creationId xmlns:a16="http://schemas.microsoft.com/office/drawing/2014/main" id="{75E53189-7BEE-B449-A90C-C850E636B75A}"/>
                </a:ext>
              </a:extLst>
            </p:cNvPr>
            <p:cNvCxnSpPr>
              <a:cxnSpLocks/>
            </p:cNvCxnSpPr>
            <p:nvPr/>
          </p:nvCxnSpPr>
          <p:spPr>
            <a:xfrm flipV="1">
              <a:off x="1326833" y="4313895"/>
              <a:ext cx="478892" cy="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0" name="Straight Connector 79">
              <a:extLst>
                <a:ext uri="{FF2B5EF4-FFF2-40B4-BE49-F238E27FC236}">
                  <a16:creationId xmlns:a16="http://schemas.microsoft.com/office/drawing/2014/main" id="{5899FA75-435F-FD4A-B83A-180E8C7996EB}"/>
                </a:ext>
              </a:extLst>
            </p:cNvPr>
            <p:cNvCxnSpPr>
              <a:cxnSpLocks/>
            </p:cNvCxnSpPr>
            <p:nvPr/>
          </p:nvCxnSpPr>
          <p:spPr>
            <a:xfrm flipV="1">
              <a:off x="1476917" y="4093464"/>
              <a:ext cx="203522" cy="214119"/>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E5DB5E81-1A13-0949-B893-EC7C4FDBD308}"/>
                </a:ext>
              </a:extLst>
            </p:cNvPr>
            <p:cNvCxnSpPr>
              <a:cxnSpLocks/>
            </p:cNvCxnSpPr>
            <p:nvPr/>
          </p:nvCxnSpPr>
          <p:spPr>
            <a:xfrm flipV="1">
              <a:off x="1702389" y="4092870"/>
              <a:ext cx="626322" cy="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47FE9355-07AE-4747-AAD5-3E5F31F307D7}"/>
                </a:ext>
              </a:extLst>
            </p:cNvPr>
            <p:cNvCxnSpPr>
              <a:cxnSpLocks/>
            </p:cNvCxnSpPr>
            <p:nvPr/>
          </p:nvCxnSpPr>
          <p:spPr>
            <a:xfrm>
              <a:off x="1788764" y="4301325"/>
              <a:ext cx="267959" cy="23237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0" name="Straight Connector 89">
              <a:extLst>
                <a:ext uri="{FF2B5EF4-FFF2-40B4-BE49-F238E27FC236}">
                  <a16:creationId xmlns:a16="http://schemas.microsoft.com/office/drawing/2014/main" id="{2B33990E-F7AF-8C4A-845A-EC2A1E04759E}"/>
                </a:ext>
              </a:extLst>
            </p:cNvPr>
            <p:cNvCxnSpPr>
              <a:cxnSpLocks/>
            </p:cNvCxnSpPr>
            <p:nvPr/>
          </p:nvCxnSpPr>
          <p:spPr>
            <a:xfrm flipV="1">
              <a:off x="1135952" y="4303809"/>
              <a:ext cx="221796" cy="215302"/>
            </a:xfrm>
            <a:prstGeom prst="line">
              <a:avLst/>
            </a:prstGeom>
            <a:ln w="28575"/>
          </p:spPr>
          <p:style>
            <a:lnRef idx="1">
              <a:schemeClr val="accent1"/>
            </a:lnRef>
            <a:fillRef idx="0">
              <a:schemeClr val="accent1"/>
            </a:fillRef>
            <a:effectRef idx="0">
              <a:schemeClr val="accent1"/>
            </a:effectRef>
            <a:fontRef idx="minor">
              <a:schemeClr val="tx1"/>
            </a:fontRef>
          </p:style>
        </p:cxnSp>
      </p:grpSp>
      <p:sp>
        <p:nvSpPr>
          <p:cNvPr id="98" name="Trapezoid 97">
            <a:extLst>
              <a:ext uri="{FF2B5EF4-FFF2-40B4-BE49-F238E27FC236}">
                <a16:creationId xmlns:a16="http://schemas.microsoft.com/office/drawing/2014/main" id="{35792043-521A-6A48-88A0-4234541974F7}"/>
              </a:ext>
            </a:extLst>
          </p:cNvPr>
          <p:cNvSpPr/>
          <p:nvPr/>
        </p:nvSpPr>
        <p:spPr>
          <a:xfrm>
            <a:off x="11335622" y="4778050"/>
            <a:ext cx="488373" cy="258202"/>
          </a:xfrm>
          <a:prstGeom prst="trapezoid">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9" name="Straight Connector 98">
            <a:extLst>
              <a:ext uri="{FF2B5EF4-FFF2-40B4-BE49-F238E27FC236}">
                <a16:creationId xmlns:a16="http://schemas.microsoft.com/office/drawing/2014/main" id="{E7C1DD0A-9F27-F348-A802-890E663FC995}"/>
              </a:ext>
            </a:extLst>
          </p:cNvPr>
          <p:cNvCxnSpPr>
            <a:cxnSpLocks/>
          </p:cNvCxnSpPr>
          <p:nvPr/>
        </p:nvCxnSpPr>
        <p:spPr>
          <a:xfrm flipV="1">
            <a:off x="10289072" y="4468129"/>
            <a:ext cx="257922" cy="477095"/>
          </a:xfrm>
          <a:prstGeom prst="line">
            <a:avLst/>
          </a:prstGeom>
          <a:ln w="28575">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a16="http://schemas.microsoft.com/office/drawing/2014/main" id="{DB4A5DD8-2F80-B646-A165-9B0D0EBA9CE6}"/>
              </a:ext>
            </a:extLst>
          </p:cNvPr>
          <p:cNvCxnSpPr>
            <a:cxnSpLocks/>
          </p:cNvCxnSpPr>
          <p:nvPr/>
        </p:nvCxnSpPr>
        <p:spPr>
          <a:xfrm flipV="1">
            <a:off x="4111818" y="3881581"/>
            <a:ext cx="5628439" cy="7553"/>
          </a:xfrm>
          <a:prstGeom prst="line">
            <a:avLst/>
          </a:prstGeom>
          <a:ln w="57150">
            <a:solidFill>
              <a:schemeClr val="accent1">
                <a:lumMod val="60000"/>
                <a:lumOff val="40000"/>
              </a:schemeClr>
            </a:solidFill>
            <a:prstDash val="dashDot"/>
          </a:ln>
        </p:spPr>
        <p:style>
          <a:lnRef idx="1">
            <a:schemeClr val="accent1"/>
          </a:lnRef>
          <a:fillRef idx="0">
            <a:schemeClr val="accent1"/>
          </a:fillRef>
          <a:effectRef idx="0">
            <a:schemeClr val="accent1"/>
          </a:effectRef>
          <a:fontRef idx="minor">
            <a:schemeClr val="tx1"/>
          </a:fontRef>
        </p:style>
      </p:cxnSp>
      <p:sp>
        <p:nvSpPr>
          <p:cNvPr id="120" name="TextBox 119">
            <a:extLst>
              <a:ext uri="{FF2B5EF4-FFF2-40B4-BE49-F238E27FC236}">
                <a16:creationId xmlns:a16="http://schemas.microsoft.com/office/drawing/2014/main" id="{BCEA31B4-CCBB-A446-BCF8-4968476F84D3}"/>
              </a:ext>
            </a:extLst>
          </p:cNvPr>
          <p:cNvSpPr txBox="1"/>
          <p:nvPr/>
        </p:nvSpPr>
        <p:spPr>
          <a:xfrm>
            <a:off x="4886706" y="3922422"/>
            <a:ext cx="585142" cy="461665"/>
          </a:xfrm>
          <a:prstGeom prst="rect">
            <a:avLst/>
          </a:prstGeom>
          <a:noFill/>
        </p:spPr>
        <p:txBody>
          <a:bodyPr wrap="square" rtlCol="0">
            <a:spAutoFit/>
          </a:bodyPr>
          <a:lstStyle/>
          <a:p>
            <a:pPr algn="ctr"/>
            <a:r>
              <a:rPr lang="en-US" sz="1200" dirty="0"/>
              <a:t>RL# 1</a:t>
            </a:r>
          </a:p>
          <a:p>
            <a:pPr algn="ctr"/>
            <a:endParaRPr lang="en-US" sz="1200" dirty="0"/>
          </a:p>
        </p:txBody>
      </p:sp>
      <p:sp>
        <p:nvSpPr>
          <p:cNvPr id="121" name="TextBox 120">
            <a:extLst>
              <a:ext uri="{FF2B5EF4-FFF2-40B4-BE49-F238E27FC236}">
                <a16:creationId xmlns:a16="http://schemas.microsoft.com/office/drawing/2014/main" id="{686AE0A7-1A24-F743-8D87-4793BF5142AF}"/>
              </a:ext>
            </a:extLst>
          </p:cNvPr>
          <p:cNvSpPr txBox="1"/>
          <p:nvPr/>
        </p:nvSpPr>
        <p:spPr>
          <a:xfrm>
            <a:off x="8908477" y="3567675"/>
            <a:ext cx="585142" cy="461665"/>
          </a:xfrm>
          <a:prstGeom prst="rect">
            <a:avLst/>
          </a:prstGeom>
          <a:noFill/>
        </p:spPr>
        <p:txBody>
          <a:bodyPr wrap="square" rtlCol="0">
            <a:spAutoFit/>
          </a:bodyPr>
          <a:lstStyle/>
          <a:p>
            <a:pPr algn="ctr"/>
            <a:r>
              <a:rPr lang="en-US" sz="1200" dirty="0"/>
              <a:t>RL# 1</a:t>
            </a:r>
          </a:p>
          <a:p>
            <a:pPr algn="ctr"/>
            <a:endParaRPr lang="en-US" sz="1200" dirty="0"/>
          </a:p>
        </p:txBody>
      </p:sp>
      <p:sp>
        <p:nvSpPr>
          <p:cNvPr id="122" name="TextBox 121">
            <a:extLst>
              <a:ext uri="{FF2B5EF4-FFF2-40B4-BE49-F238E27FC236}">
                <a16:creationId xmlns:a16="http://schemas.microsoft.com/office/drawing/2014/main" id="{697B4EA2-BEFE-6A45-BCCA-0C0FB28C8282}"/>
              </a:ext>
            </a:extLst>
          </p:cNvPr>
          <p:cNvSpPr txBox="1"/>
          <p:nvPr/>
        </p:nvSpPr>
        <p:spPr>
          <a:xfrm>
            <a:off x="-19463" y="3881581"/>
            <a:ext cx="522900" cy="276999"/>
          </a:xfrm>
          <a:prstGeom prst="rect">
            <a:avLst/>
          </a:prstGeom>
          <a:noFill/>
        </p:spPr>
        <p:txBody>
          <a:bodyPr wrap="none" rtlCol="0">
            <a:spAutoFit/>
          </a:bodyPr>
          <a:lstStyle/>
          <a:p>
            <a:r>
              <a:rPr lang="en-US" sz="1200" dirty="0"/>
              <a:t>RL #2</a:t>
            </a:r>
          </a:p>
        </p:txBody>
      </p:sp>
      <p:sp>
        <p:nvSpPr>
          <p:cNvPr id="123" name="TextBox 122">
            <a:extLst>
              <a:ext uri="{FF2B5EF4-FFF2-40B4-BE49-F238E27FC236}">
                <a16:creationId xmlns:a16="http://schemas.microsoft.com/office/drawing/2014/main" id="{1FF3477F-954D-3E40-B514-1C9B3EFB75A1}"/>
              </a:ext>
            </a:extLst>
          </p:cNvPr>
          <p:cNvSpPr txBox="1"/>
          <p:nvPr/>
        </p:nvSpPr>
        <p:spPr>
          <a:xfrm>
            <a:off x="9590398" y="5581809"/>
            <a:ext cx="758669" cy="276999"/>
          </a:xfrm>
          <a:prstGeom prst="rect">
            <a:avLst/>
          </a:prstGeom>
          <a:noFill/>
        </p:spPr>
        <p:txBody>
          <a:bodyPr wrap="none" rtlCol="0">
            <a:spAutoFit/>
          </a:bodyPr>
          <a:lstStyle/>
          <a:p>
            <a:r>
              <a:rPr lang="en-US" sz="1200" dirty="0"/>
              <a:t> TROLLEY</a:t>
            </a:r>
          </a:p>
        </p:txBody>
      </p:sp>
      <p:sp>
        <p:nvSpPr>
          <p:cNvPr id="124" name="TextBox 123">
            <a:extLst>
              <a:ext uri="{FF2B5EF4-FFF2-40B4-BE49-F238E27FC236}">
                <a16:creationId xmlns:a16="http://schemas.microsoft.com/office/drawing/2014/main" id="{9723007A-964B-B243-BFDE-CD024487F40B}"/>
              </a:ext>
            </a:extLst>
          </p:cNvPr>
          <p:cNvSpPr txBox="1"/>
          <p:nvPr/>
        </p:nvSpPr>
        <p:spPr>
          <a:xfrm flipH="1">
            <a:off x="4580241" y="3246543"/>
            <a:ext cx="1590643" cy="276999"/>
          </a:xfrm>
          <a:prstGeom prst="rect">
            <a:avLst/>
          </a:prstGeom>
          <a:noFill/>
        </p:spPr>
        <p:txBody>
          <a:bodyPr wrap="square" rtlCol="0">
            <a:spAutoFit/>
          </a:bodyPr>
          <a:lstStyle/>
          <a:p>
            <a:r>
              <a:rPr lang="en-US" sz="1200" dirty="0"/>
              <a:t>RL #2</a:t>
            </a:r>
          </a:p>
        </p:txBody>
      </p:sp>
      <p:cxnSp>
        <p:nvCxnSpPr>
          <p:cNvPr id="125" name="Straight Connector 124">
            <a:extLst>
              <a:ext uri="{FF2B5EF4-FFF2-40B4-BE49-F238E27FC236}">
                <a16:creationId xmlns:a16="http://schemas.microsoft.com/office/drawing/2014/main" id="{AC69A6C2-2D0C-FD44-9278-23366DC1F715}"/>
              </a:ext>
            </a:extLst>
          </p:cNvPr>
          <p:cNvCxnSpPr>
            <a:cxnSpLocks/>
          </p:cNvCxnSpPr>
          <p:nvPr/>
        </p:nvCxnSpPr>
        <p:spPr>
          <a:xfrm flipH="1" flipV="1">
            <a:off x="10660119" y="4523217"/>
            <a:ext cx="280253" cy="393661"/>
          </a:xfrm>
          <a:prstGeom prst="line">
            <a:avLst/>
          </a:prstGeom>
          <a:ln w="381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33" name="Trapezoid 132">
            <a:extLst>
              <a:ext uri="{FF2B5EF4-FFF2-40B4-BE49-F238E27FC236}">
                <a16:creationId xmlns:a16="http://schemas.microsoft.com/office/drawing/2014/main" id="{2093811D-6C28-CB4B-9B8C-4EAF8F40EC0B}"/>
              </a:ext>
            </a:extLst>
          </p:cNvPr>
          <p:cNvSpPr/>
          <p:nvPr/>
        </p:nvSpPr>
        <p:spPr>
          <a:xfrm>
            <a:off x="11189962" y="4352101"/>
            <a:ext cx="488373" cy="275345"/>
          </a:xfrm>
          <a:prstGeom prst="trapezoid">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0" name="Group 159">
            <a:extLst>
              <a:ext uri="{FF2B5EF4-FFF2-40B4-BE49-F238E27FC236}">
                <a16:creationId xmlns:a16="http://schemas.microsoft.com/office/drawing/2014/main" id="{94179670-3617-6445-89B2-496EB9302609}"/>
              </a:ext>
            </a:extLst>
          </p:cNvPr>
          <p:cNvGrpSpPr/>
          <p:nvPr/>
        </p:nvGrpSpPr>
        <p:grpSpPr>
          <a:xfrm>
            <a:off x="9280913" y="3908374"/>
            <a:ext cx="852056" cy="536601"/>
            <a:chOff x="9505730" y="3662257"/>
            <a:chExt cx="852056" cy="536601"/>
          </a:xfrm>
        </p:grpSpPr>
        <p:grpSp>
          <p:nvGrpSpPr>
            <p:cNvPr id="150" name="Group 149">
              <a:extLst>
                <a:ext uri="{FF2B5EF4-FFF2-40B4-BE49-F238E27FC236}">
                  <a16:creationId xmlns:a16="http://schemas.microsoft.com/office/drawing/2014/main" id="{90C4B76B-021B-7A4B-87D0-FBBE19B2C3AF}"/>
                </a:ext>
              </a:extLst>
            </p:cNvPr>
            <p:cNvGrpSpPr/>
            <p:nvPr/>
          </p:nvGrpSpPr>
          <p:grpSpPr>
            <a:xfrm>
              <a:off x="9505730" y="3973483"/>
              <a:ext cx="852056" cy="225375"/>
              <a:chOff x="7491845" y="1354043"/>
              <a:chExt cx="852056" cy="225375"/>
            </a:xfrm>
          </p:grpSpPr>
          <p:cxnSp>
            <p:nvCxnSpPr>
              <p:cNvPr id="145" name="Straight Connector 144">
                <a:extLst>
                  <a:ext uri="{FF2B5EF4-FFF2-40B4-BE49-F238E27FC236}">
                    <a16:creationId xmlns:a16="http://schemas.microsoft.com/office/drawing/2014/main" id="{49EF06A2-363F-DB4A-9112-237D83EE9A42}"/>
                  </a:ext>
                </a:extLst>
              </p:cNvPr>
              <p:cNvCxnSpPr/>
              <p:nvPr/>
            </p:nvCxnSpPr>
            <p:spPr>
              <a:xfrm>
                <a:off x="7554191" y="1371600"/>
                <a:ext cx="727364" cy="0"/>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id="{886297D4-7ADC-914E-9F7F-A59B3DDE67AA}"/>
                  </a:ext>
                </a:extLst>
              </p:cNvPr>
              <p:cNvCxnSpPr/>
              <p:nvPr/>
            </p:nvCxnSpPr>
            <p:spPr>
              <a:xfrm flipH="1">
                <a:off x="7491845" y="1361209"/>
                <a:ext cx="93519" cy="218209"/>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cxnSp>
            <p:nvCxnSpPr>
              <p:cNvPr id="148" name="Straight Connector 147">
                <a:extLst>
                  <a:ext uri="{FF2B5EF4-FFF2-40B4-BE49-F238E27FC236}">
                    <a16:creationId xmlns:a16="http://schemas.microsoft.com/office/drawing/2014/main" id="{D67561AC-BEEE-604D-B008-749943B74CBB}"/>
                  </a:ext>
                </a:extLst>
              </p:cNvPr>
              <p:cNvCxnSpPr>
                <a:cxnSpLocks/>
              </p:cNvCxnSpPr>
              <p:nvPr/>
            </p:nvCxnSpPr>
            <p:spPr>
              <a:xfrm>
                <a:off x="8281556" y="1354043"/>
                <a:ext cx="62345" cy="225375"/>
              </a:xfrm>
              <a:prstGeom prst="line">
                <a:avLst/>
              </a:prstGeom>
              <a:ln w="38100">
                <a:solidFill>
                  <a:srgbClr val="0070C0"/>
                </a:solidFill>
              </a:ln>
            </p:spPr>
            <p:style>
              <a:lnRef idx="1">
                <a:schemeClr val="accent1"/>
              </a:lnRef>
              <a:fillRef idx="0">
                <a:schemeClr val="accent1"/>
              </a:fillRef>
              <a:effectRef idx="0">
                <a:schemeClr val="accent1"/>
              </a:effectRef>
              <a:fontRef idx="minor">
                <a:schemeClr val="tx1"/>
              </a:fontRef>
            </p:style>
          </p:cxnSp>
        </p:grpSp>
        <p:cxnSp>
          <p:nvCxnSpPr>
            <p:cNvPr id="152" name="Straight Connector 151">
              <a:extLst>
                <a:ext uri="{FF2B5EF4-FFF2-40B4-BE49-F238E27FC236}">
                  <a16:creationId xmlns:a16="http://schemas.microsoft.com/office/drawing/2014/main" id="{F2CE9E9C-FAE3-E145-94D1-EC0A96AC3AB5}"/>
                </a:ext>
              </a:extLst>
            </p:cNvPr>
            <p:cNvCxnSpPr>
              <a:cxnSpLocks/>
            </p:cNvCxnSpPr>
            <p:nvPr/>
          </p:nvCxnSpPr>
          <p:spPr>
            <a:xfrm flipV="1">
              <a:off x="9729850" y="3662257"/>
              <a:ext cx="250373" cy="315389"/>
            </a:xfrm>
            <a:prstGeom prst="line">
              <a:avLst/>
            </a:prstGeom>
            <a:ln w="38100">
              <a:solidFill>
                <a:schemeClr val="accent1">
                  <a:lumMod val="60000"/>
                  <a:lumOff val="40000"/>
                </a:schemeClr>
              </a:solidFill>
              <a:prstDash val="dashDot"/>
            </a:ln>
          </p:spPr>
          <p:style>
            <a:lnRef idx="1">
              <a:schemeClr val="accent1"/>
            </a:lnRef>
            <a:fillRef idx="0">
              <a:schemeClr val="accent1"/>
            </a:fillRef>
            <a:effectRef idx="0">
              <a:schemeClr val="accent1"/>
            </a:effectRef>
            <a:fontRef idx="minor">
              <a:schemeClr val="tx1"/>
            </a:fontRef>
          </p:style>
        </p:cxnSp>
      </p:grpSp>
      <p:grpSp>
        <p:nvGrpSpPr>
          <p:cNvPr id="156" name="Group 155">
            <a:extLst>
              <a:ext uri="{FF2B5EF4-FFF2-40B4-BE49-F238E27FC236}">
                <a16:creationId xmlns:a16="http://schemas.microsoft.com/office/drawing/2014/main" id="{A50E2BD0-45EA-F642-A5E4-D68A1BC032C7}"/>
              </a:ext>
            </a:extLst>
          </p:cNvPr>
          <p:cNvGrpSpPr/>
          <p:nvPr/>
        </p:nvGrpSpPr>
        <p:grpSpPr>
          <a:xfrm flipH="1" flipV="1">
            <a:off x="9206591" y="5026192"/>
            <a:ext cx="852056" cy="225375"/>
            <a:chOff x="7491845" y="1354043"/>
            <a:chExt cx="852056" cy="225375"/>
          </a:xfrm>
        </p:grpSpPr>
        <p:cxnSp>
          <p:nvCxnSpPr>
            <p:cNvPr id="157" name="Straight Connector 156">
              <a:extLst>
                <a:ext uri="{FF2B5EF4-FFF2-40B4-BE49-F238E27FC236}">
                  <a16:creationId xmlns:a16="http://schemas.microsoft.com/office/drawing/2014/main" id="{C85754B2-AD07-5D4A-B48D-F10E08B63633}"/>
                </a:ext>
              </a:extLst>
            </p:cNvPr>
            <p:cNvCxnSpPr/>
            <p:nvPr/>
          </p:nvCxnSpPr>
          <p:spPr>
            <a:xfrm>
              <a:off x="7554191" y="1371600"/>
              <a:ext cx="727364" cy="0"/>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8" name="Straight Connector 157">
              <a:extLst>
                <a:ext uri="{FF2B5EF4-FFF2-40B4-BE49-F238E27FC236}">
                  <a16:creationId xmlns:a16="http://schemas.microsoft.com/office/drawing/2014/main" id="{29CDEBB1-998F-C149-B013-B0650FE1D35F}"/>
                </a:ext>
              </a:extLst>
            </p:cNvPr>
            <p:cNvCxnSpPr/>
            <p:nvPr/>
          </p:nvCxnSpPr>
          <p:spPr>
            <a:xfrm flipH="1">
              <a:off x="7491845" y="1361209"/>
              <a:ext cx="93519" cy="218209"/>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400D592C-5334-1444-92BB-DB4AFD8F8B6D}"/>
                </a:ext>
              </a:extLst>
            </p:cNvPr>
            <p:cNvCxnSpPr>
              <a:cxnSpLocks/>
            </p:cNvCxnSpPr>
            <p:nvPr/>
          </p:nvCxnSpPr>
          <p:spPr>
            <a:xfrm>
              <a:off x="8281556" y="1354043"/>
              <a:ext cx="62345" cy="225375"/>
            </a:xfrm>
            <a:prstGeom prst="line">
              <a:avLst/>
            </a:prstGeom>
            <a:ln w="38100">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grpSp>
      <p:cxnSp>
        <p:nvCxnSpPr>
          <p:cNvPr id="161" name="Straight Connector 160">
            <a:extLst>
              <a:ext uri="{FF2B5EF4-FFF2-40B4-BE49-F238E27FC236}">
                <a16:creationId xmlns:a16="http://schemas.microsoft.com/office/drawing/2014/main" id="{503E3F37-9D27-A947-A818-1DF70124F495}"/>
              </a:ext>
            </a:extLst>
          </p:cNvPr>
          <p:cNvCxnSpPr>
            <a:cxnSpLocks/>
          </p:cNvCxnSpPr>
          <p:nvPr/>
        </p:nvCxnSpPr>
        <p:spPr>
          <a:xfrm flipH="1" flipV="1">
            <a:off x="9438760" y="5294936"/>
            <a:ext cx="222700" cy="374667"/>
          </a:xfrm>
          <a:prstGeom prst="line">
            <a:avLst/>
          </a:prstGeom>
          <a:ln w="28575">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168" name="Trapezoid 167">
            <a:extLst>
              <a:ext uri="{FF2B5EF4-FFF2-40B4-BE49-F238E27FC236}">
                <a16:creationId xmlns:a16="http://schemas.microsoft.com/office/drawing/2014/main" id="{5EF6F43E-5E81-D543-BAC2-212F7DE2B9AD}"/>
              </a:ext>
            </a:extLst>
          </p:cNvPr>
          <p:cNvSpPr/>
          <p:nvPr/>
        </p:nvSpPr>
        <p:spPr>
          <a:xfrm rot="19635751">
            <a:off x="8286862" y="4165865"/>
            <a:ext cx="488373" cy="208407"/>
          </a:xfrm>
          <a:prstGeom prst="trapezoid">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78" name="Straight Connector 177">
            <a:extLst>
              <a:ext uri="{FF2B5EF4-FFF2-40B4-BE49-F238E27FC236}">
                <a16:creationId xmlns:a16="http://schemas.microsoft.com/office/drawing/2014/main" id="{0D8AA7E9-75B7-4247-B379-4C243B0EEEA9}"/>
              </a:ext>
            </a:extLst>
          </p:cNvPr>
          <p:cNvCxnSpPr>
            <a:cxnSpLocks/>
          </p:cNvCxnSpPr>
          <p:nvPr/>
        </p:nvCxnSpPr>
        <p:spPr>
          <a:xfrm flipH="1" flipV="1">
            <a:off x="152243" y="3526411"/>
            <a:ext cx="367513" cy="1380740"/>
          </a:xfrm>
          <a:prstGeom prst="line">
            <a:avLst/>
          </a:prstGeom>
          <a:ln w="57150">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7611ADE6-669F-F348-86BE-AEE9E186EBB6}"/>
              </a:ext>
            </a:extLst>
          </p:cNvPr>
          <p:cNvCxnSpPr>
            <a:cxnSpLocks/>
          </p:cNvCxnSpPr>
          <p:nvPr/>
        </p:nvCxnSpPr>
        <p:spPr>
          <a:xfrm flipH="1" flipV="1">
            <a:off x="6369496" y="3043275"/>
            <a:ext cx="925312" cy="1431462"/>
          </a:xfrm>
          <a:prstGeom prst="line">
            <a:avLst/>
          </a:prstGeom>
          <a:ln w="28575">
            <a:solidFill>
              <a:schemeClr val="accent1"/>
            </a:solidFill>
            <a:prstDash val="solid"/>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F7C93631-B3A3-F842-9789-879B31CAB8F2}"/>
              </a:ext>
            </a:extLst>
          </p:cNvPr>
          <p:cNvCxnSpPr>
            <a:cxnSpLocks/>
          </p:cNvCxnSpPr>
          <p:nvPr/>
        </p:nvCxnSpPr>
        <p:spPr>
          <a:xfrm flipV="1">
            <a:off x="129919" y="4967965"/>
            <a:ext cx="11826982" cy="19483"/>
          </a:xfrm>
          <a:prstGeom prst="line">
            <a:avLst/>
          </a:prstGeom>
          <a:ln w="76200">
            <a:solidFill>
              <a:srgbClr val="FFFF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61" name="Trapezoid 60">
            <a:extLst>
              <a:ext uri="{FF2B5EF4-FFF2-40B4-BE49-F238E27FC236}">
                <a16:creationId xmlns:a16="http://schemas.microsoft.com/office/drawing/2014/main" id="{7610C2A8-C800-8242-84DE-7D1EADA79662}"/>
              </a:ext>
            </a:extLst>
          </p:cNvPr>
          <p:cNvSpPr/>
          <p:nvPr/>
        </p:nvSpPr>
        <p:spPr>
          <a:xfrm rot="19635751">
            <a:off x="8357231" y="4665699"/>
            <a:ext cx="488373" cy="224703"/>
          </a:xfrm>
          <a:prstGeom prst="trapezoid">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4" name="Straight Connector 63">
            <a:extLst>
              <a:ext uri="{FF2B5EF4-FFF2-40B4-BE49-F238E27FC236}">
                <a16:creationId xmlns:a16="http://schemas.microsoft.com/office/drawing/2014/main" id="{021BB554-9507-9546-A3E4-B422E008AEEF}"/>
              </a:ext>
            </a:extLst>
          </p:cNvPr>
          <p:cNvCxnSpPr>
            <a:cxnSpLocks/>
          </p:cNvCxnSpPr>
          <p:nvPr/>
        </p:nvCxnSpPr>
        <p:spPr>
          <a:xfrm flipH="1" flipV="1">
            <a:off x="5804378" y="3702482"/>
            <a:ext cx="725614" cy="798592"/>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DAC40E8A-8FD7-8344-9378-50F9EB520ECD}"/>
              </a:ext>
            </a:extLst>
          </p:cNvPr>
          <p:cNvCxnSpPr>
            <a:cxnSpLocks/>
          </p:cNvCxnSpPr>
          <p:nvPr/>
        </p:nvCxnSpPr>
        <p:spPr>
          <a:xfrm flipV="1">
            <a:off x="3181516" y="3712265"/>
            <a:ext cx="2639754" cy="19003"/>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129" name="TextBox 128">
            <a:extLst>
              <a:ext uri="{FF2B5EF4-FFF2-40B4-BE49-F238E27FC236}">
                <a16:creationId xmlns:a16="http://schemas.microsoft.com/office/drawing/2014/main" id="{C2007DFA-92A1-3746-930A-8CBE1002972A}"/>
              </a:ext>
            </a:extLst>
          </p:cNvPr>
          <p:cNvSpPr txBox="1"/>
          <p:nvPr/>
        </p:nvSpPr>
        <p:spPr>
          <a:xfrm>
            <a:off x="3332415" y="3597661"/>
            <a:ext cx="648052" cy="461665"/>
          </a:xfrm>
          <a:prstGeom prst="rect">
            <a:avLst/>
          </a:prstGeom>
          <a:noFill/>
        </p:spPr>
        <p:txBody>
          <a:bodyPr wrap="square" rtlCol="0">
            <a:spAutoFit/>
          </a:bodyPr>
          <a:lstStyle/>
          <a:p>
            <a:r>
              <a:rPr lang="en-US" sz="1200" dirty="0"/>
              <a:t>FT YD</a:t>
            </a:r>
          </a:p>
          <a:p>
            <a:endParaRPr lang="en-US" sz="1200" dirty="0"/>
          </a:p>
        </p:txBody>
      </p:sp>
      <p:sp>
        <p:nvSpPr>
          <p:cNvPr id="50" name="TextBox 49">
            <a:extLst>
              <a:ext uri="{FF2B5EF4-FFF2-40B4-BE49-F238E27FC236}">
                <a16:creationId xmlns:a16="http://schemas.microsoft.com/office/drawing/2014/main" id="{FC92C9F8-33EA-B345-96AF-A2C71CE8A4B2}"/>
              </a:ext>
            </a:extLst>
          </p:cNvPr>
          <p:cNvSpPr txBox="1"/>
          <p:nvPr/>
        </p:nvSpPr>
        <p:spPr>
          <a:xfrm>
            <a:off x="3144590" y="3967912"/>
            <a:ext cx="547936" cy="276999"/>
          </a:xfrm>
          <a:prstGeom prst="rect">
            <a:avLst/>
          </a:prstGeom>
          <a:noFill/>
          <a:ln>
            <a:noFill/>
          </a:ln>
        </p:spPr>
        <p:txBody>
          <a:bodyPr wrap="square" rtlCol="0">
            <a:spAutoFit/>
          </a:bodyPr>
          <a:lstStyle/>
          <a:p>
            <a:r>
              <a:rPr lang="en-US" sz="1200" dirty="0"/>
              <a:t>NG</a:t>
            </a:r>
          </a:p>
        </p:txBody>
      </p:sp>
      <p:cxnSp>
        <p:nvCxnSpPr>
          <p:cNvPr id="103" name="Straight Connector 102">
            <a:extLst>
              <a:ext uri="{FF2B5EF4-FFF2-40B4-BE49-F238E27FC236}">
                <a16:creationId xmlns:a16="http://schemas.microsoft.com/office/drawing/2014/main" id="{446955D9-A3E1-C944-8880-D00874539C94}"/>
              </a:ext>
            </a:extLst>
          </p:cNvPr>
          <p:cNvCxnSpPr>
            <a:cxnSpLocks/>
          </p:cNvCxnSpPr>
          <p:nvPr/>
        </p:nvCxnSpPr>
        <p:spPr>
          <a:xfrm flipH="1" flipV="1">
            <a:off x="6607492" y="3317818"/>
            <a:ext cx="806103" cy="1205399"/>
          </a:xfrm>
          <a:prstGeom prst="line">
            <a:avLst/>
          </a:prstGeom>
          <a:ln w="57150">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DBB76CA6-0DA3-0A43-AB6E-D342DFEAFC71}"/>
              </a:ext>
            </a:extLst>
          </p:cNvPr>
          <p:cNvCxnSpPr>
            <a:cxnSpLocks/>
            <a:stCxn id="4" idx="3"/>
          </p:cNvCxnSpPr>
          <p:nvPr/>
        </p:nvCxnSpPr>
        <p:spPr>
          <a:xfrm>
            <a:off x="5491177" y="3072308"/>
            <a:ext cx="861150" cy="210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97B1DFF6-F206-A54C-9409-3B2EC993EE13}"/>
              </a:ext>
            </a:extLst>
          </p:cNvPr>
          <p:cNvSpPr txBox="1"/>
          <p:nvPr/>
        </p:nvSpPr>
        <p:spPr>
          <a:xfrm>
            <a:off x="4565924" y="2933808"/>
            <a:ext cx="925253" cy="276999"/>
          </a:xfrm>
          <a:prstGeom prst="rect">
            <a:avLst/>
          </a:prstGeom>
          <a:noFill/>
        </p:spPr>
        <p:txBody>
          <a:bodyPr wrap="none" rtlCol="0">
            <a:spAutoFit/>
          </a:bodyPr>
          <a:lstStyle/>
          <a:p>
            <a:r>
              <a:rPr lang="en-US" sz="1200" dirty="0"/>
              <a:t>LIVERMORE</a:t>
            </a:r>
          </a:p>
        </p:txBody>
      </p:sp>
      <p:cxnSp>
        <p:nvCxnSpPr>
          <p:cNvPr id="66" name="Straight Connector 65">
            <a:extLst>
              <a:ext uri="{FF2B5EF4-FFF2-40B4-BE49-F238E27FC236}">
                <a16:creationId xmlns:a16="http://schemas.microsoft.com/office/drawing/2014/main" id="{3F717B33-A88A-2B4E-9584-095609D837B6}"/>
              </a:ext>
            </a:extLst>
          </p:cNvPr>
          <p:cNvCxnSpPr>
            <a:cxnSpLocks/>
          </p:cNvCxnSpPr>
          <p:nvPr/>
        </p:nvCxnSpPr>
        <p:spPr>
          <a:xfrm flipV="1">
            <a:off x="6448596" y="3188705"/>
            <a:ext cx="626322" cy="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51E03241-1913-5745-B760-01B9D417DD6E}"/>
              </a:ext>
            </a:extLst>
          </p:cNvPr>
          <p:cNvCxnSpPr>
            <a:cxnSpLocks/>
          </p:cNvCxnSpPr>
          <p:nvPr/>
        </p:nvCxnSpPr>
        <p:spPr>
          <a:xfrm flipV="1">
            <a:off x="173578" y="4499838"/>
            <a:ext cx="11805646" cy="9287"/>
          </a:xfrm>
          <a:prstGeom prst="line">
            <a:avLst/>
          </a:prstGeom>
          <a:ln w="76200">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63" name="TextBox 62">
            <a:extLst>
              <a:ext uri="{FF2B5EF4-FFF2-40B4-BE49-F238E27FC236}">
                <a16:creationId xmlns:a16="http://schemas.microsoft.com/office/drawing/2014/main" id="{A75B07D2-2B72-864D-80CE-F4C6894E4182}"/>
              </a:ext>
            </a:extLst>
          </p:cNvPr>
          <p:cNvSpPr txBox="1"/>
          <p:nvPr/>
        </p:nvSpPr>
        <p:spPr>
          <a:xfrm>
            <a:off x="4111818" y="3494548"/>
            <a:ext cx="1600345" cy="276999"/>
          </a:xfrm>
          <a:prstGeom prst="rect">
            <a:avLst/>
          </a:prstGeom>
          <a:noFill/>
        </p:spPr>
        <p:txBody>
          <a:bodyPr wrap="square" rtlCol="0">
            <a:spAutoFit/>
          </a:bodyPr>
          <a:lstStyle/>
          <a:p>
            <a:r>
              <a:rPr lang="en-US" sz="1200" dirty="0"/>
              <a:t>FRUITVALE FT YD</a:t>
            </a:r>
          </a:p>
        </p:txBody>
      </p:sp>
      <p:cxnSp>
        <p:nvCxnSpPr>
          <p:cNvPr id="75" name="Straight Connector 74">
            <a:extLst>
              <a:ext uri="{FF2B5EF4-FFF2-40B4-BE49-F238E27FC236}">
                <a16:creationId xmlns:a16="http://schemas.microsoft.com/office/drawing/2014/main" id="{7FC54E17-8654-3046-90AD-9C59B441DCB6}"/>
              </a:ext>
            </a:extLst>
          </p:cNvPr>
          <p:cNvCxnSpPr>
            <a:cxnSpLocks/>
          </p:cNvCxnSpPr>
          <p:nvPr/>
        </p:nvCxnSpPr>
        <p:spPr>
          <a:xfrm flipH="1" flipV="1">
            <a:off x="7618843" y="4483680"/>
            <a:ext cx="280253" cy="393661"/>
          </a:xfrm>
          <a:prstGeom prst="line">
            <a:avLst/>
          </a:prstGeom>
          <a:ln w="3810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76" name="Straight Connector 75">
            <a:extLst>
              <a:ext uri="{FF2B5EF4-FFF2-40B4-BE49-F238E27FC236}">
                <a16:creationId xmlns:a16="http://schemas.microsoft.com/office/drawing/2014/main" id="{0191C51E-2E12-E645-BF71-390F27F16107}"/>
              </a:ext>
            </a:extLst>
          </p:cNvPr>
          <p:cNvCxnSpPr>
            <a:cxnSpLocks/>
          </p:cNvCxnSpPr>
          <p:nvPr/>
        </p:nvCxnSpPr>
        <p:spPr>
          <a:xfrm flipV="1">
            <a:off x="2426176" y="3885758"/>
            <a:ext cx="626322" cy="1"/>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7E64C3CE-1B5F-BE4D-B470-F933B816DA0F}"/>
              </a:ext>
            </a:extLst>
          </p:cNvPr>
          <p:cNvSpPr txBox="1"/>
          <p:nvPr/>
        </p:nvSpPr>
        <p:spPr>
          <a:xfrm>
            <a:off x="1611747" y="3739060"/>
            <a:ext cx="959850" cy="276999"/>
          </a:xfrm>
          <a:prstGeom prst="rect">
            <a:avLst/>
          </a:prstGeom>
          <a:noFill/>
        </p:spPr>
        <p:txBody>
          <a:bodyPr wrap="square" rtlCol="0">
            <a:spAutoFit/>
          </a:bodyPr>
          <a:lstStyle/>
          <a:p>
            <a:r>
              <a:rPr lang="en-US" sz="1200" dirty="0"/>
              <a:t>NEWSET UP</a:t>
            </a:r>
          </a:p>
        </p:txBody>
      </p:sp>
      <p:sp>
        <p:nvSpPr>
          <p:cNvPr id="84" name="TextBox 83">
            <a:extLst>
              <a:ext uri="{FF2B5EF4-FFF2-40B4-BE49-F238E27FC236}">
                <a16:creationId xmlns:a16="http://schemas.microsoft.com/office/drawing/2014/main" id="{9475CAEF-6A82-5F4E-92B4-F409FFDBB5CA}"/>
              </a:ext>
            </a:extLst>
          </p:cNvPr>
          <p:cNvSpPr txBox="1"/>
          <p:nvPr/>
        </p:nvSpPr>
        <p:spPr>
          <a:xfrm>
            <a:off x="7102659" y="3013539"/>
            <a:ext cx="1001460" cy="276999"/>
          </a:xfrm>
          <a:prstGeom prst="rect">
            <a:avLst/>
          </a:prstGeom>
          <a:noFill/>
        </p:spPr>
        <p:txBody>
          <a:bodyPr wrap="square" rtlCol="0">
            <a:spAutoFit/>
          </a:bodyPr>
          <a:lstStyle/>
          <a:p>
            <a:r>
              <a:rPr lang="en-US" sz="1200" dirty="0"/>
              <a:t>OLD SET UP</a:t>
            </a:r>
          </a:p>
        </p:txBody>
      </p:sp>
      <p:sp>
        <p:nvSpPr>
          <p:cNvPr id="25" name="TextBox 24">
            <a:extLst>
              <a:ext uri="{FF2B5EF4-FFF2-40B4-BE49-F238E27FC236}">
                <a16:creationId xmlns:a16="http://schemas.microsoft.com/office/drawing/2014/main" id="{1A7BE2AC-3FA4-D341-9476-B7076C9892CE}"/>
              </a:ext>
            </a:extLst>
          </p:cNvPr>
          <p:cNvSpPr txBox="1"/>
          <p:nvPr/>
        </p:nvSpPr>
        <p:spPr>
          <a:xfrm>
            <a:off x="463002" y="426977"/>
            <a:ext cx="3926348" cy="2308324"/>
          </a:xfrm>
          <a:prstGeom prst="rect">
            <a:avLst/>
          </a:prstGeom>
          <a:noFill/>
          <a:ln>
            <a:solidFill>
              <a:schemeClr val="tx1"/>
            </a:solidFill>
          </a:ln>
        </p:spPr>
        <p:txBody>
          <a:bodyPr wrap="square" rtlCol="0">
            <a:spAutoFit/>
          </a:bodyPr>
          <a:lstStyle/>
          <a:p>
            <a:pPr algn="ctr"/>
            <a:r>
              <a:rPr lang="en-US" dirty="0"/>
              <a:t>NOTE</a:t>
            </a:r>
          </a:p>
          <a:p>
            <a:r>
              <a:rPr lang="en-US" dirty="0"/>
              <a:t>1. Blue and Yellow lines are Mainline.</a:t>
            </a:r>
          </a:p>
          <a:p>
            <a:r>
              <a:rPr lang="en-US" dirty="0"/>
              <a:t>2. Green lines are crossovers between</a:t>
            </a:r>
          </a:p>
          <a:p>
            <a:r>
              <a:rPr lang="en-US" dirty="0"/>
              <a:t>     mainlines.   </a:t>
            </a:r>
          </a:p>
          <a:p>
            <a:r>
              <a:rPr lang="en-US" dirty="0"/>
              <a:t>3. Dashed lines are reverse loop routes.</a:t>
            </a:r>
          </a:p>
          <a:p>
            <a:r>
              <a:rPr lang="en-US" dirty="0"/>
              <a:t>     Reverse loop #2 can be used as a  </a:t>
            </a:r>
          </a:p>
          <a:p>
            <a:r>
              <a:rPr lang="en-US" dirty="0"/>
              <a:t>     crossover reason for two colors.</a:t>
            </a:r>
          </a:p>
          <a:p>
            <a:r>
              <a:rPr lang="en-US" dirty="0"/>
              <a:t>4. Narrow gage lines in red.</a:t>
            </a:r>
          </a:p>
        </p:txBody>
      </p:sp>
      <p:sp>
        <p:nvSpPr>
          <p:cNvPr id="7" name="TextBox 6">
            <a:extLst>
              <a:ext uri="{FF2B5EF4-FFF2-40B4-BE49-F238E27FC236}">
                <a16:creationId xmlns:a16="http://schemas.microsoft.com/office/drawing/2014/main" id="{1CE5E78F-3C7E-6E48-8EB8-F7CB36706FB0}"/>
              </a:ext>
            </a:extLst>
          </p:cNvPr>
          <p:cNvSpPr txBox="1"/>
          <p:nvPr/>
        </p:nvSpPr>
        <p:spPr>
          <a:xfrm>
            <a:off x="4247913" y="5824195"/>
            <a:ext cx="1498458" cy="461665"/>
          </a:xfrm>
          <a:prstGeom prst="rect">
            <a:avLst/>
          </a:prstGeom>
          <a:noFill/>
        </p:spPr>
        <p:txBody>
          <a:bodyPr wrap="square" rtlCol="0">
            <a:spAutoFit/>
          </a:bodyPr>
          <a:lstStyle/>
          <a:p>
            <a:pPr algn="ctr"/>
            <a:r>
              <a:rPr lang="en-US" sz="1200" dirty="0"/>
              <a:t>OAKLAND PASSENGER YARD</a:t>
            </a:r>
          </a:p>
        </p:txBody>
      </p:sp>
      <p:cxnSp>
        <p:nvCxnSpPr>
          <p:cNvPr id="74" name="Straight Connector 73">
            <a:extLst>
              <a:ext uri="{FF2B5EF4-FFF2-40B4-BE49-F238E27FC236}">
                <a16:creationId xmlns:a16="http://schemas.microsoft.com/office/drawing/2014/main" id="{A83F68E6-2B67-B541-BC1C-8774FE5AD2F2}"/>
              </a:ext>
            </a:extLst>
          </p:cNvPr>
          <p:cNvCxnSpPr>
            <a:cxnSpLocks/>
          </p:cNvCxnSpPr>
          <p:nvPr/>
        </p:nvCxnSpPr>
        <p:spPr>
          <a:xfrm flipV="1">
            <a:off x="3012638" y="4045174"/>
            <a:ext cx="931944" cy="246824"/>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7" name="Straight Connector 76">
            <a:extLst>
              <a:ext uri="{FF2B5EF4-FFF2-40B4-BE49-F238E27FC236}">
                <a16:creationId xmlns:a16="http://schemas.microsoft.com/office/drawing/2014/main" id="{0E71EEE1-B2B8-C448-BB5B-5C4463F736F1}"/>
              </a:ext>
            </a:extLst>
          </p:cNvPr>
          <p:cNvCxnSpPr>
            <a:cxnSpLocks/>
          </p:cNvCxnSpPr>
          <p:nvPr/>
        </p:nvCxnSpPr>
        <p:spPr>
          <a:xfrm>
            <a:off x="2211149" y="4285973"/>
            <a:ext cx="794406" cy="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78" name="Straight Connector 77">
            <a:extLst>
              <a:ext uri="{FF2B5EF4-FFF2-40B4-BE49-F238E27FC236}">
                <a16:creationId xmlns:a16="http://schemas.microsoft.com/office/drawing/2014/main" id="{164A6853-A12F-9243-A3A5-E34DBEE9C25A}"/>
              </a:ext>
            </a:extLst>
          </p:cNvPr>
          <p:cNvCxnSpPr>
            <a:cxnSpLocks/>
          </p:cNvCxnSpPr>
          <p:nvPr/>
        </p:nvCxnSpPr>
        <p:spPr>
          <a:xfrm>
            <a:off x="3398849" y="7843929"/>
            <a:ext cx="98146" cy="238598"/>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5" name="Straight Connector 84">
            <a:extLst>
              <a:ext uri="{FF2B5EF4-FFF2-40B4-BE49-F238E27FC236}">
                <a16:creationId xmlns:a16="http://schemas.microsoft.com/office/drawing/2014/main" id="{9C1FC8E1-BF09-214C-BDC3-7A05C3D88536}"/>
              </a:ext>
            </a:extLst>
          </p:cNvPr>
          <p:cNvCxnSpPr>
            <a:cxnSpLocks/>
          </p:cNvCxnSpPr>
          <p:nvPr/>
        </p:nvCxnSpPr>
        <p:spPr>
          <a:xfrm flipV="1">
            <a:off x="4062846" y="3953388"/>
            <a:ext cx="3856409" cy="11489"/>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6EB1C206-6652-F241-9925-2B481FD906C5}"/>
              </a:ext>
            </a:extLst>
          </p:cNvPr>
          <p:cNvCxnSpPr>
            <a:cxnSpLocks/>
          </p:cNvCxnSpPr>
          <p:nvPr/>
        </p:nvCxnSpPr>
        <p:spPr>
          <a:xfrm flipH="1">
            <a:off x="3689457" y="4013004"/>
            <a:ext cx="310198" cy="406632"/>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7" name="Straight Connector 86">
            <a:extLst>
              <a:ext uri="{FF2B5EF4-FFF2-40B4-BE49-F238E27FC236}">
                <a16:creationId xmlns:a16="http://schemas.microsoft.com/office/drawing/2014/main" id="{DC444753-59D5-5545-AA32-BC9602B93B11}"/>
              </a:ext>
            </a:extLst>
          </p:cNvPr>
          <p:cNvCxnSpPr>
            <a:cxnSpLocks/>
          </p:cNvCxnSpPr>
          <p:nvPr/>
        </p:nvCxnSpPr>
        <p:spPr>
          <a:xfrm>
            <a:off x="3062018" y="4457208"/>
            <a:ext cx="549863" cy="12504"/>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88" name="Straight Connector 87">
            <a:extLst>
              <a:ext uri="{FF2B5EF4-FFF2-40B4-BE49-F238E27FC236}">
                <a16:creationId xmlns:a16="http://schemas.microsoft.com/office/drawing/2014/main" id="{BD80DB7A-40EF-8940-AF21-C2DD6F94AB2D}"/>
              </a:ext>
            </a:extLst>
          </p:cNvPr>
          <p:cNvCxnSpPr>
            <a:cxnSpLocks/>
          </p:cNvCxnSpPr>
          <p:nvPr/>
        </p:nvCxnSpPr>
        <p:spPr>
          <a:xfrm flipH="1">
            <a:off x="7829556" y="3606868"/>
            <a:ext cx="294947" cy="396169"/>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B41CE647-B6B0-2942-BE80-3C6A7421CBAF}"/>
              </a:ext>
            </a:extLst>
          </p:cNvPr>
          <p:cNvCxnSpPr>
            <a:cxnSpLocks/>
          </p:cNvCxnSpPr>
          <p:nvPr/>
        </p:nvCxnSpPr>
        <p:spPr>
          <a:xfrm flipH="1">
            <a:off x="7613217" y="2252051"/>
            <a:ext cx="1593374" cy="222252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0" name="Straight Arrow Connector 99">
            <a:extLst>
              <a:ext uri="{FF2B5EF4-FFF2-40B4-BE49-F238E27FC236}">
                <a16:creationId xmlns:a16="http://schemas.microsoft.com/office/drawing/2014/main" id="{F4D80A22-710C-994B-8B6F-4521223862B1}"/>
              </a:ext>
            </a:extLst>
          </p:cNvPr>
          <p:cNvCxnSpPr>
            <a:cxnSpLocks/>
          </p:cNvCxnSpPr>
          <p:nvPr/>
        </p:nvCxnSpPr>
        <p:spPr>
          <a:xfrm flipH="1">
            <a:off x="3841508" y="2252051"/>
            <a:ext cx="5365188" cy="2554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0" name="TextBox 109">
            <a:extLst>
              <a:ext uri="{FF2B5EF4-FFF2-40B4-BE49-F238E27FC236}">
                <a16:creationId xmlns:a16="http://schemas.microsoft.com/office/drawing/2014/main" id="{B868C2D0-B89F-7445-B474-55742C8ED706}"/>
              </a:ext>
            </a:extLst>
          </p:cNvPr>
          <p:cNvSpPr txBox="1"/>
          <p:nvPr/>
        </p:nvSpPr>
        <p:spPr>
          <a:xfrm>
            <a:off x="7082318" y="3705772"/>
            <a:ext cx="547936" cy="276999"/>
          </a:xfrm>
          <a:prstGeom prst="rect">
            <a:avLst/>
          </a:prstGeom>
          <a:noFill/>
          <a:ln>
            <a:noFill/>
          </a:ln>
        </p:spPr>
        <p:txBody>
          <a:bodyPr wrap="square" rtlCol="0">
            <a:spAutoFit/>
          </a:bodyPr>
          <a:lstStyle/>
          <a:p>
            <a:r>
              <a:rPr lang="en-US" sz="1200" dirty="0"/>
              <a:t>NG</a:t>
            </a:r>
          </a:p>
        </p:txBody>
      </p:sp>
      <p:cxnSp>
        <p:nvCxnSpPr>
          <p:cNvPr id="112" name="Straight Connector 111">
            <a:extLst>
              <a:ext uri="{FF2B5EF4-FFF2-40B4-BE49-F238E27FC236}">
                <a16:creationId xmlns:a16="http://schemas.microsoft.com/office/drawing/2014/main" id="{1EE19D1D-C0D2-064D-A2E8-D37F73255B45}"/>
              </a:ext>
            </a:extLst>
          </p:cNvPr>
          <p:cNvCxnSpPr>
            <a:cxnSpLocks/>
          </p:cNvCxnSpPr>
          <p:nvPr/>
        </p:nvCxnSpPr>
        <p:spPr>
          <a:xfrm flipV="1">
            <a:off x="882905" y="4021760"/>
            <a:ext cx="721759" cy="6085"/>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a:extLst>
              <a:ext uri="{FF2B5EF4-FFF2-40B4-BE49-F238E27FC236}">
                <a16:creationId xmlns:a16="http://schemas.microsoft.com/office/drawing/2014/main" id="{4E3609B7-3DB2-CF4D-BA26-E429010D3672}"/>
              </a:ext>
            </a:extLst>
          </p:cNvPr>
          <p:cNvCxnSpPr>
            <a:cxnSpLocks/>
          </p:cNvCxnSpPr>
          <p:nvPr/>
        </p:nvCxnSpPr>
        <p:spPr>
          <a:xfrm>
            <a:off x="1088911" y="3881978"/>
            <a:ext cx="161094" cy="123650"/>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B39A4323-A9A0-654F-8F28-191CD3ADA7F0}"/>
              </a:ext>
            </a:extLst>
          </p:cNvPr>
          <p:cNvCxnSpPr>
            <a:cxnSpLocks/>
          </p:cNvCxnSpPr>
          <p:nvPr/>
        </p:nvCxnSpPr>
        <p:spPr>
          <a:xfrm>
            <a:off x="1645703" y="4978120"/>
            <a:ext cx="196246" cy="208454"/>
          </a:xfrm>
          <a:prstGeom prst="line">
            <a:avLst/>
          </a:prstGeom>
          <a:ln w="28575">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1FAE949C-0F7C-034C-B007-4C17E87364E3}"/>
              </a:ext>
            </a:extLst>
          </p:cNvPr>
          <p:cNvCxnSpPr>
            <a:cxnSpLocks/>
          </p:cNvCxnSpPr>
          <p:nvPr/>
        </p:nvCxnSpPr>
        <p:spPr>
          <a:xfrm flipH="1">
            <a:off x="1816789" y="5186574"/>
            <a:ext cx="465640" cy="0"/>
          </a:xfrm>
          <a:prstGeom prst="line">
            <a:avLst/>
          </a:prstGeom>
          <a:ln w="28575">
            <a:solidFill>
              <a:schemeClr val="accent4">
                <a:lumMod val="75000"/>
              </a:schemeClr>
            </a:solidFill>
          </a:ln>
        </p:spPr>
        <p:style>
          <a:lnRef idx="1">
            <a:schemeClr val="accent1"/>
          </a:lnRef>
          <a:fillRef idx="0">
            <a:schemeClr val="accent1"/>
          </a:fillRef>
          <a:effectRef idx="0">
            <a:schemeClr val="accent1"/>
          </a:effectRef>
          <a:fontRef idx="minor">
            <a:schemeClr val="tx1"/>
          </a:fontRef>
        </p:style>
      </p:cxnSp>
      <p:sp>
        <p:nvSpPr>
          <p:cNvPr id="94" name="TextBox 93">
            <a:extLst>
              <a:ext uri="{FF2B5EF4-FFF2-40B4-BE49-F238E27FC236}">
                <a16:creationId xmlns:a16="http://schemas.microsoft.com/office/drawing/2014/main" id="{2EB236F9-5B85-9F4A-8222-FF005F9ECC79}"/>
              </a:ext>
            </a:extLst>
          </p:cNvPr>
          <p:cNvSpPr txBox="1"/>
          <p:nvPr/>
        </p:nvSpPr>
        <p:spPr>
          <a:xfrm>
            <a:off x="1731168" y="5251654"/>
            <a:ext cx="920729" cy="276999"/>
          </a:xfrm>
          <a:prstGeom prst="rect">
            <a:avLst/>
          </a:prstGeom>
          <a:noFill/>
        </p:spPr>
        <p:txBody>
          <a:bodyPr wrap="square" rtlCol="0">
            <a:spAutoFit/>
          </a:bodyPr>
          <a:lstStyle/>
          <a:p>
            <a:r>
              <a:rPr lang="en-US" sz="1200" dirty="0"/>
              <a:t>DOURGHTY</a:t>
            </a:r>
          </a:p>
        </p:txBody>
      </p:sp>
      <p:sp>
        <p:nvSpPr>
          <p:cNvPr id="17" name="TextBox 16">
            <a:extLst>
              <a:ext uri="{FF2B5EF4-FFF2-40B4-BE49-F238E27FC236}">
                <a16:creationId xmlns:a16="http://schemas.microsoft.com/office/drawing/2014/main" id="{F4515039-67DA-3442-8DD9-755F86C46C3C}"/>
              </a:ext>
            </a:extLst>
          </p:cNvPr>
          <p:cNvSpPr txBox="1"/>
          <p:nvPr/>
        </p:nvSpPr>
        <p:spPr>
          <a:xfrm>
            <a:off x="9661460" y="3986285"/>
            <a:ext cx="670440" cy="276999"/>
          </a:xfrm>
          <a:prstGeom prst="rect">
            <a:avLst/>
          </a:prstGeom>
          <a:noFill/>
        </p:spPr>
        <p:txBody>
          <a:bodyPr wrap="none" rtlCol="0">
            <a:spAutoFit/>
          </a:bodyPr>
          <a:lstStyle/>
          <a:p>
            <a:r>
              <a:rPr lang="en-US" sz="1200" dirty="0"/>
              <a:t>HEARST</a:t>
            </a:r>
          </a:p>
        </p:txBody>
      </p:sp>
      <p:cxnSp>
        <p:nvCxnSpPr>
          <p:cNvPr id="104" name="Straight Connector 103">
            <a:extLst>
              <a:ext uri="{FF2B5EF4-FFF2-40B4-BE49-F238E27FC236}">
                <a16:creationId xmlns:a16="http://schemas.microsoft.com/office/drawing/2014/main" id="{58ADB646-C3C9-E34C-B655-15FDB2824CE0}"/>
              </a:ext>
            </a:extLst>
          </p:cNvPr>
          <p:cNvCxnSpPr>
            <a:cxnSpLocks/>
          </p:cNvCxnSpPr>
          <p:nvPr/>
        </p:nvCxnSpPr>
        <p:spPr>
          <a:xfrm flipH="1">
            <a:off x="5249855" y="3989264"/>
            <a:ext cx="423172" cy="491333"/>
          </a:xfrm>
          <a:prstGeom prst="line">
            <a:avLst/>
          </a:prstGeom>
          <a:ln w="28575">
            <a:solidFill>
              <a:srgbClr val="C00000"/>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07E3561D-3912-9940-ADD8-A9D13CEDB09B}"/>
              </a:ext>
            </a:extLst>
          </p:cNvPr>
          <p:cNvSpPr txBox="1"/>
          <p:nvPr/>
        </p:nvSpPr>
        <p:spPr>
          <a:xfrm>
            <a:off x="454356" y="4499665"/>
            <a:ext cx="669637" cy="276999"/>
          </a:xfrm>
          <a:prstGeom prst="rect">
            <a:avLst/>
          </a:prstGeom>
          <a:noFill/>
        </p:spPr>
        <p:txBody>
          <a:bodyPr wrap="square" rtlCol="0">
            <a:spAutoFit/>
          </a:bodyPr>
          <a:lstStyle/>
          <a:p>
            <a:pPr algn="ctr"/>
            <a:r>
              <a:rPr lang="en-US" sz="1200" dirty="0"/>
              <a:t>Mallard</a:t>
            </a:r>
          </a:p>
        </p:txBody>
      </p:sp>
      <p:cxnSp>
        <p:nvCxnSpPr>
          <p:cNvPr id="28" name="Straight Connector 27">
            <a:extLst>
              <a:ext uri="{FF2B5EF4-FFF2-40B4-BE49-F238E27FC236}">
                <a16:creationId xmlns:a16="http://schemas.microsoft.com/office/drawing/2014/main" id="{9620BE8A-11C6-E64D-A5DC-55EAE88FCB60}"/>
              </a:ext>
            </a:extLst>
          </p:cNvPr>
          <p:cNvCxnSpPr>
            <a:cxnSpLocks/>
          </p:cNvCxnSpPr>
          <p:nvPr/>
        </p:nvCxnSpPr>
        <p:spPr>
          <a:xfrm>
            <a:off x="7743243" y="4503654"/>
            <a:ext cx="319411" cy="451599"/>
          </a:xfrm>
          <a:prstGeom prst="line">
            <a:avLst/>
          </a:prstGeom>
          <a:ln w="57150">
            <a:solidFill>
              <a:srgbClr val="FFFF00"/>
            </a:solidFill>
            <a:prstDash val="dash"/>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A337A618-2707-274D-B0B6-BA25F5752F41}"/>
              </a:ext>
            </a:extLst>
          </p:cNvPr>
          <p:cNvCxnSpPr>
            <a:cxnSpLocks/>
          </p:cNvCxnSpPr>
          <p:nvPr/>
        </p:nvCxnSpPr>
        <p:spPr>
          <a:xfrm>
            <a:off x="7422357" y="4581547"/>
            <a:ext cx="320886" cy="0"/>
          </a:xfrm>
          <a:prstGeom prst="line">
            <a:avLst/>
          </a:prstGeom>
          <a:ln w="57150">
            <a:solidFill>
              <a:srgbClr val="FFFF00"/>
            </a:solidFill>
            <a:prstDash val="dash"/>
          </a:ln>
        </p:spPr>
        <p:style>
          <a:lnRef idx="1">
            <a:schemeClr val="accent1"/>
          </a:lnRef>
          <a:fillRef idx="0">
            <a:schemeClr val="accent1"/>
          </a:fillRef>
          <a:effectRef idx="0">
            <a:schemeClr val="accent1"/>
          </a:effectRef>
          <a:fontRef idx="minor">
            <a:schemeClr val="tx1"/>
          </a:fontRef>
        </p:style>
      </p:cxnSp>
      <p:sp>
        <p:nvSpPr>
          <p:cNvPr id="107" name="TextBox 106">
            <a:extLst>
              <a:ext uri="{FF2B5EF4-FFF2-40B4-BE49-F238E27FC236}">
                <a16:creationId xmlns:a16="http://schemas.microsoft.com/office/drawing/2014/main" id="{C83C0373-484A-1B44-AE0B-3C854D13A81B}"/>
              </a:ext>
            </a:extLst>
          </p:cNvPr>
          <p:cNvSpPr txBox="1"/>
          <p:nvPr/>
        </p:nvSpPr>
        <p:spPr>
          <a:xfrm>
            <a:off x="2630520" y="5092881"/>
            <a:ext cx="1030350" cy="276999"/>
          </a:xfrm>
          <a:prstGeom prst="rect">
            <a:avLst/>
          </a:prstGeom>
          <a:noFill/>
        </p:spPr>
        <p:txBody>
          <a:bodyPr wrap="square" rtlCol="0">
            <a:spAutoFit/>
          </a:bodyPr>
          <a:lstStyle/>
          <a:p>
            <a:r>
              <a:rPr lang="en-US" sz="1200" dirty="0"/>
              <a:t>PLEASANTON</a:t>
            </a:r>
          </a:p>
        </p:txBody>
      </p:sp>
      <p:sp>
        <p:nvSpPr>
          <p:cNvPr id="114" name="TextBox 113">
            <a:extLst>
              <a:ext uri="{FF2B5EF4-FFF2-40B4-BE49-F238E27FC236}">
                <a16:creationId xmlns:a16="http://schemas.microsoft.com/office/drawing/2014/main" id="{3EB63612-907A-5648-B739-D37E03FB1A5C}"/>
              </a:ext>
            </a:extLst>
          </p:cNvPr>
          <p:cNvSpPr txBox="1"/>
          <p:nvPr/>
        </p:nvSpPr>
        <p:spPr>
          <a:xfrm>
            <a:off x="9780502" y="5202008"/>
            <a:ext cx="766492" cy="276999"/>
          </a:xfrm>
          <a:prstGeom prst="rect">
            <a:avLst/>
          </a:prstGeom>
          <a:noFill/>
        </p:spPr>
        <p:txBody>
          <a:bodyPr wrap="none" rtlCol="0">
            <a:spAutoFit/>
          </a:bodyPr>
          <a:lstStyle/>
          <a:p>
            <a:r>
              <a:rPr lang="en-US" sz="1200" dirty="0"/>
              <a:t>MIDWAY </a:t>
            </a:r>
          </a:p>
        </p:txBody>
      </p:sp>
    </p:spTree>
    <p:extLst>
      <p:ext uri="{BB962C8B-B14F-4D97-AF65-F5344CB8AC3E}">
        <p14:creationId xmlns:p14="http://schemas.microsoft.com/office/powerpoint/2010/main" val="2113771068"/>
      </p:ext>
    </p:extLst>
  </p:cSld>
  <p:clrMapOvr>
    <a:masterClrMapping/>
  </p:clrMapOvr>
  <mc:AlternateContent xmlns:mc="http://schemas.openxmlformats.org/markup-compatibility/2006" xmlns:p14="http://schemas.microsoft.com/office/powerpoint/2010/main">
    <mc:Choice Requires="p14">
      <p:transition spd="slow" p14:dur="1200" advTm="30246">
        <p:dissolve/>
      </p:transition>
    </mc:Choice>
    <mc:Fallback xmlns="">
      <p:transition spd="slow" advTm="30246">
        <p:dissolv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3772</TotalTime>
  <Words>2173</Words>
  <Application>Microsoft Macintosh PowerPoint</Application>
  <PresentationFormat>Widescreen</PresentationFormat>
  <Paragraphs>570</Paragraphs>
  <Slides>20</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ACCRS ELECTRICAL SYSTEM INFORMATION</vt:lpstr>
      <vt:lpstr>CIRCUIT BREAKER</vt:lpstr>
      <vt:lpstr>PowerPoint Presentation</vt:lpstr>
      <vt:lpstr>PowerPoint Presentation</vt:lpstr>
      <vt:lpstr>DCC AND DC POSSIBLE DISTRICT BLOCK WIRING DIAGRAM</vt:lpstr>
      <vt:lpstr>PowerPoint Presentation</vt:lpstr>
      <vt:lpstr>ACCRS COMPUTER SYSTEM PARTS ON HAND AND NEEDED</vt:lpstr>
      <vt:lpstr>ACCRS TRACK PLAN POSSIBLE CONTROL DESIGN</vt:lpstr>
      <vt:lpstr>ACCRS TRACK PLAN possible CTC control Design FOR DISPATCHER</vt:lpstr>
      <vt:lpstr>ACCRS TRACK PLAN  Narrow Gage Possible Control Design</vt:lpstr>
      <vt:lpstr>ACCRS TRACK PLAN  Trolley &amp; Interurban Line Possible Control Design</vt:lpstr>
      <vt:lpstr>ACCRS DCC POSSIBLE DISTRICTS  SIX POSSIBLE DISTRICTS FOR LAYOUT</vt:lpstr>
      <vt:lpstr>ACCRS DCC POSSIBLE DISTRICTS DISTRICT ONE BLOCKS 9, 1(SOUTH END), DUAL GAGE ,&amp; INDUSTRIAL AREA ENTRANCE </vt:lpstr>
      <vt:lpstr>ACCRS DCC POSSIBLE DISTRICTS DISTRICT TWO BLOCK 1 (NORTH), BLOCK2,3 &amp;PASSENGER YARD </vt:lpstr>
      <vt:lpstr>ACCRS POSSIBLE DISTRICTS DISTRICT THREE BLOCKS 4,5,RL#1,&amp; NARROW GAGE </vt:lpstr>
      <vt:lpstr>ACCRS DCC POSSIBLE DISTRICTS DISTRICT FOUR BLOCKS 6,7,8,RL#2,&amp; NARROW GAGE </vt:lpstr>
      <vt:lpstr>ACCRS DCC POSSIBLE DISTRICTS DISTRICT FIVE NARROW GAGE SOUTH END </vt:lpstr>
      <vt:lpstr>ACCRS POSSIBLE DISTRICTS  Trolley &amp; Interurban Line Possible Control Design</vt:lpstr>
      <vt:lpstr>One Block Of Revised Track Power Wiring (Track Side )</vt:lpstr>
      <vt:lpstr>Detector output to Computer connections</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ACCRS ELECTRICAL SYSTEM</dc:title>
  <dc:creator>Richard Stark</dc:creator>
  <cp:lastModifiedBy>Richard Stark</cp:lastModifiedBy>
  <cp:revision>420</cp:revision>
  <dcterms:created xsi:type="dcterms:W3CDTF">2020-05-08T18:47:52Z</dcterms:created>
  <dcterms:modified xsi:type="dcterms:W3CDTF">2020-09-29T18:06:37Z</dcterms:modified>
</cp:coreProperties>
</file>